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80" r:id="rId1"/>
    <p:sldMasterId id="2147484092" r:id="rId2"/>
  </p:sldMasterIdLst>
  <p:notesMasterIdLst>
    <p:notesMasterId r:id="rId25"/>
  </p:notesMasterIdLst>
  <p:sldIdLst>
    <p:sldId id="337" r:id="rId3"/>
    <p:sldId id="395" r:id="rId4"/>
    <p:sldId id="387" r:id="rId5"/>
    <p:sldId id="388" r:id="rId6"/>
    <p:sldId id="390" r:id="rId7"/>
    <p:sldId id="391" r:id="rId8"/>
    <p:sldId id="386" r:id="rId9"/>
    <p:sldId id="394" r:id="rId10"/>
    <p:sldId id="404" r:id="rId11"/>
    <p:sldId id="405" r:id="rId12"/>
    <p:sldId id="406" r:id="rId13"/>
    <p:sldId id="344" r:id="rId14"/>
    <p:sldId id="396" r:id="rId15"/>
    <p:sldId id="346" r:id="rId16"/>
    <p:sldId id="402" r:id="rId17"/>
    <p:sldId id="408" r:id="rId18"/>
    <p:sldId id="407" r:id="rId19"/>
    <p:sldId id="414" r:id="rId20"/>
    <p:sldId id="410" r:id="rId21"/>
    <p:sldId id="411" r:id="rId22"/>
    <p:sldId id="415" r:id="rId23"/>
    <p:sldId id="416" r:id="rId24"/>
  </p:sldIdLst>
  <p:sldSz cx="9144000" cy="6858000" type="screen4x3"/>
  <p:notesSz cx="6858000" cy="9144000"/>
  <p:defaultTextStyle>
    <a:defPPr>
      <a:defRPr lang="es-MX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66FF99"/>
    <a:srgbClr val="FF66CC"/>
    <a:srgbClr val="33CCFF"/>
    <a:srgbClr val="FF3399"/>
    <a:srgbClr val="73CD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126" autoAdjust="0"/>
    <p:restoredTop sz="97846" autoAdjust="0"/>
  </p:normalViewPr>
  <p:slideViewPr>
    <p:cSldViewPr>
      <p:cViewPr varScale="1">
        <p:scale>
          <a:sx n="69" d="100"/>
          <a:sy n="69" d="100"/>
        </p:scale>
        <p:origin x="163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45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Hoja1!$A$2:$A$6</c:f>
              <c:strCache>
                <c:ptCount val="5"/>
                <c:pt idx="0">
                  <c:v>Cd. Valles</c:v>
                </c:pt>
                <c:pt idx="1">
                  <c:v>Ebano</c:v>
                </c:pt>
                <c:pt idx="2">
                  <c:v>Tamasopo</c:v>
                </c:pt>
                <c:pt idx="3">
                  <c:v>Tamuin</c:v>
                </c:pt>
                <c:pt idx="4">
                  <c:v>El Naranjo</c:v>
                </c:pt>
              </c:strCache>
            </c:strRef>
          </c:cat>
          <c:val>
            <c:numRef>
              <c:f>Hoja1!$B$2:$B$6</c:f>
              <c:numCache>
                <c:formatCode>General</c:formatCode>
                <c:ptCount val="5"/>
                <c:pt idx="0">
                  <c:v>47</c:v>
                </c:pt>
                <c:pt idx="1">
                  <c:v>4</c:v>
                </c:pt>
                <c:pt idx="2">
                  <c:v>3</c:v>
                </c:pt>
                <c:pt idx="3">
                  <c:v>9</c:v>
                </c:pt>
                <c:pt idx="4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64A-4F9D-9F94-07010F76F2D9}"/>
            </c:ext>
          </c:extLst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2017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Hoja1!$A$2:$A$6</c:f>
              <c:strCache>
                <c:ptCount val="5"/>
                <c:pt idx="0">
                  <c:v>Cd. Valles</c:v>
                </c:pt>
                <c:pt idx="1">
                  <c:v>Ebano</c:v>
                </c:pt>
                <c:pt idx="2">
                  <c:v>Tamasopo</c:v>
                </c:pt>
                <c:pt idx="3">
                  <c:v>Tamuin</c:v>
                </c:pt>
                <c:pt idx="4">
                  <c:v>El Naranjo</c:v>
                </c:pt>
              </c:strCache>
            </c:strRef>
          </c:cat>
          <c:val>
            <c:numRef>
              <c:f>Hoja1!$C$2:$C$6</c:f>
              <c:numCache>
                <c:formatCode>General</c:formatCode>
                <c:ptCount val="5"/>
                <c:pt idx="0">
                  <c:v>27</c:v>
                </c:pt>
                <c:pt idx="1">
                  <c:v>5</c:v>
                </c:pt>
                <c:pt idx="2">
                  <c:v>3</c:v>
                </c:pt>
                <c:pt idx="3">
                  <c:v>7</c:v>
                </c:pt>
                <c:pt idx="4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64A-4F9D-9F94-07010F76F2D9}"/>
            </c:ext>
          </c:extLst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rgbClr val="33CCFF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Hoja1!$A$2:$A$6</c:f>
              <c:strCache>
                <c:ptCount val="5"/>
                <c:pt idx="0">
                  <c:v>Cd. Valles</c:v>
                </c:pt>
                <c:pt idx="1">
                  <c:v>Ebano</c:v>
                </c:pt>
                <c:pt idx="2">
                  <c:v>Tamasopo</c:v>
                </c:pt>
                <c:pt idx="3">
                  <c:v>Tamuin</c:v>
                </c:pt>
                <c:pt idx="4">
                  <c:v>El Naranjo</c:v>
                </c:pt>
              </c:strCache>
            </c:strRef>
          </c:cat>
          <c:val>
            <c:numRef>
              <c:f>Hoja1!$D$2:$D$6</c:f>
              <c:numCache>
                <c:formatCode>General</c:formatCode>
                <c:ptCount val="5"/>
                <c:pt idx="0">
                  <c:v>45</c:v>
                </c:pt>
                <c:pt idx="1">
                  <c:v>5</c:v>
                </c:pt>
                <c:pt idx="2">
                  <c:v>5</c:v>
                </c:pt>
                <c:pt idx="3">
                  <c:v>4</c:v>
                </c:pt>
                <c:pt idx="4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64A-4F9D-9F94-07010F76F2D9}"/>
            </c:ext>
          </c:extLst>
        </c:ser>
        <c:ser>
          <c:idx val="3"/>
          <c:order val="3"/>
          <c:tx>
            <c:strRef>
              <c:f>Hoja1!$E$1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rgbClr val="FF66CC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Hoja1!$A$2:$A$6</c:f>
              <c:strCache>
                <c:ptCount val="5"/>
                <c:pt idx="0">
                  <c:v>Cd. Valles</c:v>
                </c:pt>
                <c:pt idx="1">
                  <c:v>Ebano</c:v>
                </c:pt>
                <c:pt idx="2">
                  <c:v>Tamasopo</c:v>
                </c:pt>
                <c:pt idx="3">
                  <c:v>Tamuin</c:v>
                </c:pt>
                <c:pt idx="4">
                  <c:v>El Naranjo</c:v>
                </c:pt>
              </c:strCache>
            </c:strRef>
          </c:cat>
          <c:val>
            <c:numRef>
              <c:f>Hoja1!$E$2:$E$6</c:f>
              <c:numCache>
                <c:formatCode>General</c:formatCode>
                <c:ptCount val="5"/>
                <c:pt idx="0">
                  <c:v>45</c:v>
                </c:pt>
                <c:pt idx="1">
                  <c:v>8</c:v>
                </c:pt>
                <c:pt idx="2">
                  <c:v>3</c:v>
                </c:pt>
                <c:pt idx="3">
                  <c:v>10</c:v>
                </c:pt>
                <c:pt idx="4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64A-4F9D-9F94-07010F76F2D9}"/>
            </c:ext>
          </c:extLst>
        </c:ser>
        <c:ser>
          <c:idx val="4"/>
          <c:order val="4"/>
          <c:tx>
            <c:strRef>
              <c:f>Hoja1!$F$1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rgbClr val="66FF99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Hoja1!$A$2:$A$6</c:f>
              <c:strCache>
                <c:ptCount val="5"/>
                <c:pt idx="0">
                  <c:v>Cd. Valles</c:v>
                </c:pt>
                <c:pt idx="1">
                  <c:v>Ebano</c:v>
                </c:pt>
                <c:pt idx="2">
                  <c:v>Tamasopo</c:v>
                </c:pt>
                <c:pt idx="3">
                  <c:v>Tamuin</c:v>
                </c:pt>
                <c:pt idx="4">
                  <c:v>El Naranjo</c:v>
                </c:pt>
              </c:strCache>
            </c:strRef>
          </c:cat>
          <c:val>
            <c:numRef>
              <c:f>Hoja1!$F$2:$F$6</c:f>
              <c:numCache>
                <c:formatCode>General</c:formatCode>
                <c:ptCount val="5"/>
                <c:pt idx="0">
                  <c:v>38</c:v>
                </c:pt>
                <c:pt idx="1">
                  <c:v>5</c:v>
                </c:pt>
                <c:pt idx="2">
                  <c:v>6</c:v>
                </c:pt>
                <c:pt idx="3">
                  <c:v>7</c:v>
                </c:pt>
                <c:pt idx="4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64A-4F9D-9F94-07010F76F2D9}"/>
            </c:ext>
          </c:extLst>
        </c:ser>
        <c:ser>
          <c:idx val="5"/>
          <c:order val="5"/>
          <c:tx>
            <c:strRef>
              <c:f>Hoja1!$G$1</c:f>
              <c:strCache>
                <c:ptCount val="1"/>
                <c:pt idx="0">
                  <c:v>2013</c:v>
                </c:pt>
              </c:strCache>
            </c:strRef>
          </c:tx>
          <c:invertIfNegative val="0"/>
          <c:cat>
            <c:strRef>
              <c:f>Hoja1!$A$2:$A$6</c:f>
              <c:strCache>
                <c:ptCount val="5"/>
                <c:pt idx="0">
                  <c:v>Cd. Valles</c:v>
                </c:pt>
                <c:pt idx="1">
                  <c:v>Ebano</c:v>
                </c:pt>
                <c:pt idx="2">
                  <c:v>Tamasopo</c:v>
                </c:pt>
                <c:pt idx="3">
                  <c:v>Tamuin</c:v>
                </c:pt>
                <c:pt idx="4">
                  <c:v>El Naranjo</c:v>
                </c:pt>
              </c:strCache>
            </c:strRef>
          </c:cat>
          <c:val>
            <c:numRef>
              <c:f>Hoja1!$G$2:$G$6</c:f>
              <c:numCache>
                <c:formatCode>General</c:formatCode>
                <c:ptCount val="5"/>
                <c:pt idx="0">
                  <c:v>33</c:v>
                </c:pt>
                <c:pt idx="1">
                  <c:v>2</c:v>
                </c:pt>
                <c:pt idx="2">
                  <c:v>3</c:v>
                </c:pt>
                <c:pt idx="3">
                  <c:v>3</c:v>
                </c:pt>
                <c:pt idx="4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B7B-4A44-9D9D-92A8EB7259D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74966912"/>
        <c:axId val="74968448"/>
        <c:axId val="56939840"/>
      </c:bar3DChart>
      <c:catAx>
        <c:axId val="7496691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74968448"/>
        <c:crosses val="autoZero"/>
        <c:auto val="1"/>
        <c:lblAlgn val="ctr"/>
        <c:lblOffset val="100"/>
        <c:noMultiLvlLbl val="0"/>
      </c:catAx>
      <c:valAx>
        <c:axId val="7496844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74966912"/>
        <c:crosses val="autoZero"/>
        <c:crossBetween val="between"/>
      </c:valAx>
      <c:serAx>
        <c:axId val="56939840"/>
        <c:scaling>
          <c:orientation val="minMax"/>
        </c:scaling>
        <c:delete val="0"/>
        <c:axPos val="b"/>
        <c:majorTickMark val="out"/>
        <c:minorTickMark val="none"/>
        <c:tickLblPos val="nextTo"/>
        <c:crossAx val="74968448"/>
        <c:crosses val="autoZero"/>
      </c:ser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5215727664246505E-2"/>
          <c:y val="5.6210875984251958E-2"/>
          <c:w val="0.90478427233575365"/>
          <c:h val="0.80915748824082212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META TB</c:v>
                </c:pt>
              </c:strCache>
            </c:strRef>
          </c:tx>
          <c:spPr>
            <a:solidFill>
              <a:schemeClr val="bg2">
                <a:lumMod val="50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0"/>
                  <c:y val="9.687500000000016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5385-485B-A330-937FA4D93212}"/>
                </c:ext>
              </c:extLst>
            </c:dLbl>
            <c:dLbl>
              <c:idx val="1"/>
              <c:layout>
                <c:manualLayout>
                  <c:x val="2.0833333333333415E-3"/>
                  <c:y val="8.437500000000004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385-485B-A330-937FA4D93212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Hoja1!$A$2:$A$5</c:f>
              <c:numCache>
                <c:formatCode>General</c:formatCode>
                <c:ptCount val="3"/>
                <c:pt idx="0">
                  <c:v>2018</c:v>
                </c:pt>
              </c:numCache>
            </c:numRef>
          </c:cat>
          <c:val>
            <c:numRef>
              <c:f>Hoja1!$B$2:$B$5</c:f>
              <c:numCache>
                <c:formatCode>General</c:formatCode>
                <c:ptCount val="3"/>
                <c:pt idx="0">
                  <c:v>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385-485B-A330-937FA4D93212}"/>
            </c:ext>
          </c:extLst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AVANCE TB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4.1666666666666709E-3"/>
                  <c:y val="8.75000000000000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5385-485B-A330-937FA4D93212}"/>
                </c:ext>
              </c:extLst>
            </c:dLbl>
            <c:dLbl>
              <c:idx val="1"/>
              <c:layout>
                <c:manualLayout>
                  <c:x val="2.0833333333333415E-3"/>
                  <c:y val="9.687500000000016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5385-485B-A330-937FA4D93212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Hoja1!$A$2:$A$5</c:f>
              <c:numCache>
                <c:formatCode>General</c:formatCode>
                <c:ptCount val="3"/>
                <c:pt idx="0">
                  <c:v>2018</c:v>
                </c:pt>
              </c:numCache>
            </c:numRef>
          </c:cat>
          <c:val>
            <c:numRef>
              <c:f>Hoja1!$C$2:$C$5</c:f>
              <c:numCache>
                <c:formatCode>General</c:formatCode>
                <c:ptCount val="3"/>
                <c:pt idx="0">
                  <c:v>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5385-485B-A330-937FA4D93212}"/>
            </c:ext>
          </c:extLst>
        </c:ser>
        <c:ser>
          <c:idx val="2"/>
          <c:order val="2"/>
          <c:tx>
            <c:strRef>
              <c:f>Hoja1!$D$1</c:f>
              <c:strCache>
                <c:ptCount val="1"/>
                <c:pt idx="0">
                  <c:v>META TBP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dLbl>
              <c:idx val="0"/>
              <c:layout>
                <c:manualLayout>
                  <c:x val="4.1666666666666709E-3"/>
                  <c:y val="8.12500000000000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5385-485B-A330-937FA4D93212}"/>
                </c:ext>
              </c:extLst>
            </c:dLbl>
            <c:dLbl>
              <c:idx val="1"/>
              <c:layout>
                <c:manualLayout>
                  <c:x val="6.2500000000000099E-3"/>
                  <c:y val="8.75000000000000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5385-485B-A330-937FA4D93212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Hoja1!$A$2:$A$5</c:f>
              <c:numCache>
                <c:formatCode>General</c:formatCode>
                <c:ptCount val="3"/>
                <c:pt idx="0">
                  <c:v>2018</c:v>
                </c:pt>
              </c:numCache>
            </c:numRef>
          </c:cat>
          <c:val>
            <c:numRef>
              <c:f>Hoja1!$D$2:$D$5</c:f>
              <c:numCache>
                <c:formatCode>General</c:formatCode>
                <c:ptCount val="3"/>
                <c:pt idx="0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5385-485B-A330-937FA4D93212}"/>
            </c:ext>
          </c:extLst>
        </c:ser>
        <c:ser>
          <c:idx val="3"/>
          <c:order val="3"/>
          <c:tx>
            <c:strRef>
              <c:f>Hoja1!$E$1</c:f>
              <c:strCache>
                <c:ptCount val="1"/>
                <c:pt idx="0">
                  <c:v>AVANCE TBP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dLbl>
              <c:idx val="0"/>
              <c:layout>
                <c:manualLayout>
                  <c:x val="-3.8194003224060307E-17"/>
                  <c:y val="6.875000000000003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5385-485B-A330-937FA4D93212}"/>
                </c:ext>
              </c:extLst>
            </c:dLbl>
            <c:dLbl>
              <c:idx val="1"/>
              <c:layout>
                <c:manualLayout>
                  <c:x val="4.1666666666666709E-3"/>
                  <c:y val="7.500000000000003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5385-485B-A330-937FA4D93212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Hoja1!$A$2:$A$5</c:f>
              <c:numCache>
                <c:formatCode>General</c:formatCode>
                <c:ptCount val="3"/>
                <c:pt idx="0">
                  <c:v>2018</c:v>
                </c:pt>
              </c:numCache>
            </c:numRef>
          </c:cat>
          <c:val>
            <c:numRef>
              <c:f>Hoja1!$E$2:$E$5</c:f>
              <c:numCache>
                <c:formatCode>General</c:formatCode>
                <c:ptCount val="3"/>
                <c:pt idx="0">
                  <c:v>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5385-485B-A330-937FA4D9321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96807552"/>
        <c:axId val="96833920"/>
        <c:axId val="0"/>
      </c:bar3DChart>
      <c:catAx>
        <c:axId val="968075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96833920"/>
        <c:crosses val="autoZero"/>
        <c:auto val="1"/>
        <c:lblAlgn val="ctr"/>
        <c:lblOffset val="100"/>
        <c:noMultiLvlLbl val="0"/>
      </c:catAx>
      <c:valAx>
        <c:axId val="9683392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s-MX"/>
          </a:p>
        </c:txPr>
        <c:crossAx val="9680755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7184944763813947"/>
          <c:y val="0.28419377627833675"/>
          <c:w val="0.19481606440600804"/>
          <c:h val="0.24750280271888983"/>
        </c:manualLayout>
      </c:layout>
      <c:overlay val="0"/>
      <c:txPr>
        <a:bodyPr/>
        <a:lstStyle/>
        <a:p>
          <a:pPr>
            <a:defRPr sz="1100"/>
          </a:pPr>
          <a:endParaRPr lang="es-MX"/>
        </a:p>
      </c:txPr>
    </c:legend>
    <c:plotVisOnly val="1"/>
    <c:dispBlanksAs val="gap"/>
    <c:showDLblsOverMax val="0"/>
  </c:chart>
  <c:txPr>
    <a:bodyPr/>
    <a:lstStyle/>
    <a:p>
      <a:pPr>
        <a:defRPr sz="1600"/>
      </a:pPr>
      <a:endParaRPr lang="es-MX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3366305774278416E-2"/>
          <c:y val="0.13746087598425197"/>
          <c:w val="0.87330036089238849"/>
          <c:h val="0.71986146653543381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META 1497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Hoja1!$A$2:$A$14</c:f>
              <c:strCache>
                <c:ptCount val="13"/>
                <c:pt idx="0">
                  <c:v>ENE</c:v>
                </c:pt>
                <c:pt idx="1">
                  <c:v>FEB</c:v>
                </c:pt>
                <c:pt idx="2">
                  <c:v>MAR</c:v>
                </c:pt>
                <c:pt idx="3">
                  <c:v>ABR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DIC</c:v>
                </c:pt>
                <c:pt idx="12">
                  <c:v>TOTAL</c:v>
                </c:pt>
              </c:strCache>
            </c:strRef>
          </c:cat>
          <c:val>
            <c:numRef>
              <c:f>Hoja1!$B$2:$B$14</c:f>
              <c:numCache>
                <c:formatCode>General</c:formatCode>
                <c:ptCount val="13"/>
                <c:pt idx="0">
                  <c:v>37</c:v>
                </c:pt>
                <c:pt idx="1">
                  <c:v>136</c:v>
                </c:pt>
                <c:pt idx="2">
                  <c:v>139</c:v>
                </c:pt>
                <c:pt idx="3">
                  <c:v>93</c:v>
                </c:pt>
                <c:pt idx="4">
                  <c:v>61</c:v>
                </c:pt>
                <c:pt idx="5">
                  <c:v>34</c:v>
                </c:pt>
                <c:pt idx="6">
                  <c:v>69</c:v>
                </c:pt>
                <c:pt idx="7">
                  <c:v>52</c:v>
                </c:pt>
                <c:pt idx="8">
                  <c:v>68</c:v>
                </c:pt>
                <c:pt idx="9">
                  <c:v>56</c:v>
                </c:pt>
                <c:pt idx="10">
                  <c:v>96</c:v>
                </c:pt>
                <c:pt idx="12">
                  <c:v>841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9FA-4915-BB91-70C72F4621B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shape val="box"/>
        <c:axId val="96881280"/>
        <c:axId val="96887168"/>
        <c:axId val="0"/>
      </c:bar3DChart>
      <c:catAx>
        <c:axId val="9688128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96887168"/>
        <c:crosses val="autoZero"/>
        <c:auto val="1"/>
        <c:lblAlgn val="ctr"/>
        <c:lblOffset val="100"/>
        <c:noMultiLvlLbl val="0"/>
      </c:catAx>
      <c:valAx>
        <c:axId val="9688716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9688128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400"/>
      </a:pPr>
      <a:endParaRPr lang="es-MX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3366305774278416E-2"/>
          <c:y val="0.13746087598425197"/>
          <c:w val="0.87330036089238849"/>
          <c:h val="0.71986146653543381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META 1397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Hoja1!$A$2:$A$13</c:f>
              <c:strCache>
                <c:ptCount val="12"/>
                <c:pt idx="0">
                  <c:v>ENE</c:v>
                </c:pt>
                <c:pt idx="1">
                  <c:v>FEB</c:v>
                </c:pt>
                <c:pt idx="2">
                  <c:v>MAR</c:v>
                </c:pt>
                <c:pt idx="3">
                  <c:v>ABR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AGO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DIC</c:v>
                </c:pt>
              </c:strCache>
            </c:strRef>
          </c:cat>
          <c:val>
            <c:numRef>
              <c:f>Hoja1!$B$2:$B$13</c:f>
              <c:numCache>
                <c:formatCode>General</c:formatCode>
                <c:ptCount val="12"/>
                <c:pt idx="0">
                  <c:v>121</c:v>
                </c:pt>
                <c:pt idx="1">
                  <c:v>100</c:v>
                </c:pt>
                <c:pt idx="2">
                  <c:v>112</c:v>
                </c:pt>
                <c:pt idx="3">
                  <c:v>71</c:v>
                </c:pt>
                <c:pt idx="4">
                  <c:v>28</c:v>
                </c:pt>
                <c:pt idx="5">
                  <c:v>34</c:v>
                </c:pt>
                <c:pt idx="6">
                  <c:v>50</c:v>
                </c:pt>
                <c:pt idx="7">
                  <c:v>15</c:v>
                </c:pt>
                <c:pt idx="8">
                  <c:v>34</c:v>
                </c:pt>
                <c:pt idx="9">
                  <c:v>49</c:v>
                </c:pt>
                <c:pt idx="10">
                  <c:v>44</c:v>
                </c:pt>
                <c:pt idx="11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9FA-4915-BB91-70C72F4621B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shape val="box"/>
        <c:axId val="98068352"/>
        <c:axId val="98070528"/>
        <c:axId val="0"/>
      </c:bar3DChart>
      <c:catAx>
        <c:axId val="9806835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es-MX"/>
          </a:p>
        </c:txPr>
        <c:crossAx val="98070528"/>
        <c:crosses val="autoZero"/>
        <c:auto val="1"/>
        <c:lblAlgn val="ctr"/>
        <c:lblOffset val="100"/>
        <c:noMultiLvlLbl val="0"/>
      </c:catAx>
      <c:valAx>
        <c:axId val="9807052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98068352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40680085301837282"/>
          <c:y val="0.91014000984251953"/>
          <c:w val="0.25723162729658761"/>
          <c:h val="8.6734990157480554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s-MX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DETECCION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Hoja1!$A$2:$A$31</c:f>
              <c:strCache>
                <c:ptCount val="30"/>
                <c:pt idx="0">
                  <c:v>PONCIANO ARRIAGA</c:v>
                </c:pt>
                <c:pt idx="1">
                  <c:v>FRANCISCO VILLA</c:v>
                </c:pt>
                <c:pt idx="2">
                  <c:v>TAMUIN</c:v>
                </c:pt>
                <c:pt idx="3">
                  <c:v>PIMIENTA</c:v>
                </c:pt>
                <c:pt idx="4">
                  <c:v>ROTARÍOS</c:v>
                </c:pt>
                <c:pt idx="5">
                  <c:v>SAN RAFAEL</c:v>
                </c:pt>
                <c:pt idx="6">
                  <c:v>DORACELI</c:v>
                </c:pt>
                <c:pt idx="7">
                  <c:v>HUASTECOS</c:v>
                </c:pt>
                <c:pt idx="8">
                  <c:v>HOSPITAL COMUNITARIO DE TAMUIN</c:v>
                </c:pt>
                <c:pt idx="9">
                  <c:v>SANTA MARTHA</c:v>
                </c:pt>
                <c:pt idx="10">
                  <c:v>EBANO</c:v>
                </c:pt>
                <c:pt idx="11">
                  <c:v>PUERTO VERDE</c:v>
                </c:pt>
                <c:pt idx="12">
                  <c:v>CENTINELA</c:v>
                </c:pt>
                <c:pt idx="13">
                  <c:v>AURELIO MANRIQUE</c:v>
                </c:pt>
                <c:pt idx="14">
                  <c:v>NUEVO TAMPAON</c:v>
                </c:pt>
                <c:pt idx="15">
                  <c:v>HOSPITAL COMUNITARIO EBANO</c:v>
                </c:pt>
                <c:pt idx="16">
                  <c:v>SAN NICOLÁS DE LOS MONTES</c:v>
                </c:pt>
                <c:pt idx="17">
                  <c:v>EL PUJAL</c:v>
                </c:pt>
                <c:pt idx="18">
                  <c:v>COL. JUÁREZ</c:v>
                </c:pt>
                <c:pt idx="19">
                  <c:v>EL NARANJO</c:v>
                </c:pt>
                <c:pt idx="20">
                  <c:v>PUJAL COY</c:v>
                </c:pt>
                <c:pt idx="21">
                  <c:v>TAMASOPO</c:v>
                </c:pt>
                <c:pt idx="22">
                  <c:v>LAS HUERTAS</c:v>
                </c:pt>
                <c:pt idx="23">
                  <c:v>PLAN DE IGUALA</c:v>
                </c:pt>
                <c:pt idx="24">
                  <c:v>RASCON</c:v>
                </c:pt>
                <c:pt idx="25">
                  <c:v>TAMBACA</c:v>
                </c:pt>
                <c:pt idx="26">
                  <c:v>DAMIAN CARMONA</c:v>
                </c:pt>
                <c:pt idx="27">
                  <c:v>ESTACIÓN PALMAS</c:v>
                </c:pt>
                <c:pt idx="28">
                  <c:v>C.S. EL SIDRAL</c:v>
                </c:pt>
                <c:pt idx="29">
                  <c:v>SANTA ELENA</c:v>
                </c:pt>
              </c:strCache>
            </c:strRef>
          </c:cat>
          <c:val>
            <c:numRef>
              <c:f>Hoja1!$B$2:$B$31</c:f>
              <c:numCache>
                <c:formatCode>General</c:formatCode>
                <c:ptCount val="30"/>
                <c:pt idx="0">
                  <c:v>77</c:v>
                </c:pt>
                <c:pt idx="1">
                  <c:v>63</c:v>
                </c:pt>
                <c:pt idx="2">
                  <c:v>58</c:v>
                </c:pt>
                <c:pt idx="3">
                  <c:v>43</c:v>
                </c:pt>
                <c:pt idx="4">
                  <c:v>41</c:v>
                </c:pt>
                <c:pt idx="5">
                  <c:v>40</c:v>
                </c:pt>
                <c:pt idx="6">
                  <c:v>34</c:v>
                </c:pt>
                <c:pt idx="7">
                  <c:v>33</c:v>
                </c:pt>
                <c:pt idx="8">
                  <c:v>33</c:v>
                </c:pt>
                <c:pt idx="9">
                  <c:v>32</c:v>
                </c:pt>
                <c:pt idx="10">
                  <c:v>31</c:v>
                </c:pt>
                <c:pt idx="11">
                  <c:v>28</c:v>
                </c:pt>
                <c:pt idx="12">
                  <c:v>28</c:v>
                </c:pt>
                <c:pt idx="13">
                  <c:v>26</c:v>
                </c:pt>
                <c:pt idx="14">
                  <c:v>25</c:v>
                </c:pt>
                <c:pt idx="15">
                  <c:v>20</c:v>
                </c:pt>
                <c:pt idx="16">
                  <c:v>18</c:v>
                </c:pt>
                <c:pt idx="17">
                  <c:v>17</c:v>
                </c:pt>
                <c:pt idx="18">
                  <c:v>16</c:v>
                </c:pt>
                <c:pt idx="19">
                  <c:v>16</c:v>
                </c:pt>
                <c:pt idx="20">
                  <c:v>14</c:v>
                </c:pt>
                <c:pt idx="21">
                  <c:v>14</c:v>
                </c:pt>
                <c:pt idx="22">
                  <c:v>8</c:v>
                </c:pt>
                <c:pt idx="23">
                  <c:v>8</c:v>
                </c:pt>
                <c:pt idx="24">
                  <c:v>8</c:v>
                </c:pt>
                <c:pt idx="25">
                  <c:v>6</c:v>
                </c:pt>
                <c:pt idx="26">
                  <c:v>3</c:v>
                </c:pt>
                <c:pt idx="27">
                  <c:v>3</c:v>
                </c:pt>
                <c:pt idx="28">
                  <c:v>1</c:v>
                </c:pt>
                <c:pt idx="29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ED0-432F-A6F0-A98A670F967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4733056"/>
        <c:axId val="74734592"/>
      </c:barChart>
      <c:catAx>
        <c:axId val="747330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74734592"/>
        <c:crosses val="autoZero"/>
        <c:auto val="1"/>
        <c:lblAlgn val="ctr"/>
        <c:lblOffset val="100"/>
        <c:noMultiLvlLbl val="0"/>
      </c:catAx>
      <c:valAx>
        <c:axId val="7473459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7473305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200"/>
      </a:pPr>
      <a:endParaRPr lang="es-MX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DETECCION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Hoja1!$A$2:$A$18</c:f>
              <c:strCache>
                <c:ptCount val="15"/>
                <c:pt idx="0">
                  <c:v>TAMPACOY</c:v>
                </c:pt>
                <c:pt idx="1">
                  <c:v>LA CEIBA ( EST.LAS ARMAS)</c:v>
                </c:pt>
                <c:pt idx="2">
                  <c:v>ANTIGUO TAMUÍN</c:v>
                </c:pt>
                <c:pt idx="3">
                  <c:v>MOHONERA</c:v>
                </c:pt>
                <c:pt idx="4">
                  <c:v>CABEZAS</c:v>
                </c:pt>
                <c:pt idx="5">
                  <c:v>CANOAS</c:v>
                </c:pt>
                <c:pt idx="6">
                  <c:v>SAN DIEGUITO</c:v>
                </c:pt>
                <c:pt idx="7">
                  <c:v>CHANTOL</c:v>
                </c:pt>
                <c:pt idx="8">
                  <c:v>CARAVANA TIPO 2 ESTACIÓN VELAZCO</c:v>
                </c:pt>
                <c:pt idx="9">
                  <c:v>SABINITO DE ARRIBA.</c:v>
                </c:pt>
                <c:pt idx="10">
                  <c:v>CARAVANA TIPO 3 VALLES</c:v>
                </c:pt>
                <c:pt idx="11">
                  <c:v>CARAVANA TIPO 2 GUSTAVO GARMENDIA</c:v>
                </c:pt>
                <c:pt idx="12">
                  <c:v>SALCEDO</c:v>
                </c:pt>
                <c:pt idx="13">
                  <c:v>TANTOBAL</c:v>
                </c:pt>
                <c:pt idx="14">
                  <c:v>EL MECO</c:v>
                </c:pt>
              </c:strCache>
            </c:strRef>
          </c:cat>
          <c:val>
            <c:numRef>
              <c:f>Hoja1!$B$2:$B$18</c:f>
              <c:numCache>
                <c:formatCode>General</c:formatCode>
                <c:ptCount val="17"/>
                <c:pt idx="0">
                  <c:v>31</c:v>
                </c:pt>
                <c:pt idx="1">
                  <c:v>17</c:v>
                </c:pt>
                <c:pt idx="2">
                  <c:v>13</c:v>
                </c:pt>
                <c:pt idx="3">
                  <c:v>11</c:v>
                </c:pt>
                <c:pt idx="4">
                  <c:v>10</c:v>
                </c:pt>
                <c:pt idx="5">
                  <c:v>8</c:v>
                </c:pt>
                <c:pt idx="6">
                  <c:v>6</c:v>
                </c:pt>
                <c:pt idx="7">
                  <c:v>6</c:v>
                </c:pt>
                <c:pt idx="8">
                  <c:v>4</c:v>
                </c:pt>
                <c:pt idx="9">
                  <c:v>4</c:v>
                </c:pt>
                <c:pt idx="10">
                  <c:v>3</c:v>
                </c:pt>
                <c:pt idx="11">
                  <c:v>2</c:v>
                </c:pt>
                <c:pt idx="12">
                  <c:v>2</c:v>
                </c:pt>
                <c:pt idx="13">
                  <c:v>2</c:v>
                </c:pt>
                <c:pt idx="14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7A0-4719-9FA4-AB856D46A35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5083904"/>
        <c:axId val="98108544"/>
      </c:barChart>
      <c:catAx>
        <c:axId val="950839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98108544"/>
        <c:crosses val="autoZero"/>
        <c:auto val="1"/>
        <c:lblAlgn val="ctr"/>
        <c:lblOffset val="100"/>
        <c:noMultiLvlLbl val="0"/>
      </c:catAx>
      <c:valAx>
        <c:axId val="9810854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9508390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200"/>
      </a:pPr>
      <a:endParaRPr lang="es-MX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1FE823B-6492-42A7-A8FD-5F6A0BE62311}" type="datetimeFigureOut">
              <a:rPr lang="es-MX"/>
              <a:pPr>
                <a:defRPr/>
              </a:pPr>
              <a:t>11/12/2018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MX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MX" noProof="0" smtClean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D4A15B03-0FBD-4688-9B21-536800DBF781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694644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8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74C3108-008E-4DE8-8783-88BFE4AFDE29}" type="slidenum">
              <a:rPr lang="es-ES" smtClean="0"/>
              <a:pPr/>
              <a:t>1</a:t>
            </a:fld>
            <a:endParaRPr lang="es-ES" dirty="0" smtClean="0"/>
          </a:p>
        </p:txBody>
      </p:sp>
      <p:sp>
        <p:nvSpPr>
          <p:cNvPr id="110595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/>
          <a:lstStyle/>
          <a:p>
            <a: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921F2825-0E80-42F2-89C1-3D12639929D3}" type="slidenum">
              <a:rPr lang="es-ES" sz="1200">
                <a:solidFill>
                  <a:srgbClr val="000000"/>
                </a:solidFill>
              </a:rPr>
              <a:pPr algn="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1</a:t>
            </a:fld>
            <a:endParaRPr lang="es-ES" sz="1200" dirty="0">
              <a:solidFill>
                <a:srgbClr val="000000"/>
              </a:solidFill>
            </a:endParaRPr>
          </a:p>
        </p:txBody>
      </p:sp>
      <p:sp>
        <p:nvSpPr>
          <p:cNvPr id="110596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 dirty="0"/>
          </a:p>
        </p:txBody>
      </p:sp>
      <p:sp>
        <p:nvSpPr>
          <p:cNvPr id="110597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8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D24E7E4-5B44-48A5-8126-F75A1F202C52}" type="slidenum">
              <a:rPr lang="es-ES" smtClean="0"/>
              <a:pPr/>
              <a:t>14</a:t>
            </a:fld>
            <a:endParaRPr lang="es-ES" dirty="0" smtClean="0"/>
          </a:p>
        </p:txBody>
      </p:sp>
      <p:sp>
        <p:nvSpPr>
          <p:cNvPr id="116739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/>
          <a:lstStyle/>
          <a:p>
            <a: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2913EACC-E733-410F-8691-F875CAC82C33}" type="slidenum">
              <a:rPr lang="es-ES" sz="1200">
                <a:solidFill>
                  <a:srgbClr val="000000"/>
                </a:solidFill>
              </a:rPr>
              <a:pPr algn="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14</a:t>
            </a:fld>
            <a:endParaRPr lang="es-ES" sz="1200" dirty="0">
              <a:solidFill>
                <a:srgbClr val="000000"/>
              </a:solidFill>
            </a:endParaRPr>
          </a:p>
        </p:txBody>
      </p:sp>
      <p:sp>
        <p:nvSpPr>
          <p:cNvPr id="116740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 dirty="0"/>
          </a:p>
        </p:txBody>
      </p:sp>
      <p:sp>
        <p:nvSpPr>
          <p:cNvPr id="116741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8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D24E7E4-5B44-48A5-8126-F75A1F202C52}" type="slidenum">
              <a:rPr lang="es-ES" smtClean="0"/>
              <a:pPr/>
              <a:t>15</a:t>
            </a:fld>
            <a:endParaRPr lang="es-ES" dirty="0" smtClean="0"/>
          </a:p>
        </p:txBody>
      </p:sp>
      <p:sp>
        <p:nvSpPr>
          <p:cNvPr id="116739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/>
          <a:lstStyle/>
          <a:p>
            <a: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2913EACC-E733-410F-8691-F875CAC82C33}" type="slidenum">
              <a:rPr lang="es-ES" sz="1200">
                <a:solidFill>
                  <a:srgbClr val="000000"/>
                </a:solidFill>
              </a:rPr>
              <a:pPr algn="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15</a:t>
            </a:fld>
            <a:endParaRPr lang="es-ES" sz="1200" dirty="0">
              <a:solidFill>
                <a:srgbClr val="000000"/>
              </a:solidFill>
            </a:endParaRPr>
          </a:p>
        </p:txBody>
      </p:sp>
      <p:sp>
        <p:nvSpPr>
          <p:cNvPr id="116740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 dirty="0"/>
          </a:p>
        </p:txBody>
      </p:sp>
      <p:sp>
        <p:nvSpPr>
          <p:cNvPr id="116741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8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D24E7E4-5B44-48A5-8126-F75A1F202C52}" type="slidenum">
              <a:rPr lang="es-ES" smtClean="0"/>
              <a:pPr/>
              <a:t>16</a:t>
            </a:fld>
            <a:endParaRPr lang="es-ES" dirty="0" smtClean="0"/>
          </a:p>
        </p:txBody>
      </p:sp>
      <p:sp>
        <p:nvSpPr>
          <p:cNvPr id="116739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0212" cy="4556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/>
          <a:lstStyle/>
          <a:p>
            <a: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2913EACC-E733-410F-8691-F875CAC82C33}" type="slidenum">
              <a:rPr lang="es-ES" sz="1200">
                <a:solidFill>
                  <a:srgbClr val="000000"/>
                </a:solidFill>
              </a:rPr>
              <a:pPr algn="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16</a:t>
            </a:fld>
            <a:endParaRPr lang="es-ES" sz="1200" dirty="0">
              <a:solidFill>
                <a:srgbClr val="000000"/>
              </a:solidFill>
            </a:endParaRPr>
          </a:p>
        </p:txBody>
      </p:sp>
      <p:sp>
        <p:nvSpPr>
          <p:cNvPr id="116740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 dirty="0"/>
          </a:p>
        </p:txBody>
      </p:sp>
      <p:sp>
        <p:nvSpPr>
          <p:cNvPr id="116741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MX" dirty="0" smtClean="0"/>
          </a:p>
        </p:txBody>
      </p:sp>
      <p:sp>
        <p:nvSpPr>
          <p:cNvPr id="2253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52B29EFA-61E7-4500-ABB0-46B7523A8F10}" type="slidenum">
              <a:rPr lang="es-MX">
                <a:solidFill>
                  <a:prstClr val="black"/>
                </a:solidFill>
              </a:rPr>
              <a:pPr>
                <a:defRPr/>
              </a:pPr>
              <a:t>17</a:t>
            </a:fld>
            <a:endParaRPr lang="es-MX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riángulo rectángulo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grpSp>
        <p:nvGrpSpPr>
          <p:cNvPr id="2" name="1 Grupo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10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11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2B61C2B9-6370-4363-B97A-9392768473DB}" type="datetimeFigureOut">
              <a:rPr lang="es-MX" smtClean="0"/>
              <a:pPr>
                <a:defRPr/>
              </a:pPr>
              <a:t>11/12/2018</a:t>
            </a:fld>
            <a:endParaRPr lang="es-MX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s-MX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FC7E3B40-E74C-41D5-9DC2-35B2F89F37AE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FB4EB52-DA67-4947-9F1D-57E4804AB5E5}" type="datetimeFigureOut">
              <a:rPr lang="es-MX" smtClean="0"/>
              <a:pPr>
                <a:defRPr/>
              </a:pPr>
              <a:t>11/12/2018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56D8F9-673D-4D76-9980-0448AA1C9DBB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5187A12-5C89-49D1-A1E4-75D8D6E01105}" type="datetimeFigureOut">
              <a:rPr lang="es-MX" smtClean="0"/>
              <a:pPr>
                <a:defRPr/>
              </a:pPr>
              <a:t>11/12/2018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A64629-BC9B-4803-83D3-3308E5242AC9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490CBD-6680-4582-86DF-9E73806CFF4A}" type="datetime1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11/12/2018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5172DC-677F-4C35-AE79-EC0F5CF9C13F}" type="slidenum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58666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6A29F-8F87-4286-99D3-A12413B784DB}" type="datetime1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11/12/2018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1D8DE4-5530-47BA-BECA-A41D1F83F01A}" type="slidenum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43059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97119F-46B5-4ECD-AF69-AF1E27BDBF46}" type="datetime1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11/12/2018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046410-ED65-48E6-91D2-CDF3735B6375}" type="slidenum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62067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5D1BF2-ADFE-4E70-948F-81FE94B20C4C}" type="datetime1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11/12/2018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3A5A04-7613-42CD-90FB-AB02C8572D27}" type="slidenum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05399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9EFCA8-AEFA-4442-9468-3EE491B3C6E5}" type="datetime1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11/12/2018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519987-9C3B-45E7-AEF7-85D34C6977ED}" type="slidenum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42458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661A98-0B44-4EC0-8D68-398E035D2C38}" type="datetime1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11/12/2018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B9210D-CB5E-4081-B156-53DCD36AB374}" type="slidenum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78041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C96C28-A878-42A1-AEEE-F69B9514044F}" type="datetime1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11/12/2018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D07130-7E29-4672-940D-3E251CDCF182}" type="slidenum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46484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29034D-C12B-4352-ADB9-BFC4FEC743BC}" type="datetime1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11/12/2018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FCB335-4976-440C-898E-9AD4FA8002B7}" type="slidenum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7534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EA25D85-C629-450F-A40E-22EC6A0B3877}" type="datetimeFigureOut">
              <a:rPr lang="es-MX" smtClean="0"/>
              <a:pPr>
                <a:defRPr/>
              </a:pPr>
              <a:t>11/12/2018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E045B5-9ABA-4EFD-A56E-B71C091128D2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D9298A-4B8F-48A6-A7FC-F3E0E79ECC55}" type="datetime1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11/12/2018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795D79-883D-41D1-855D-9C09491AFCB7}" type="slidenum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17637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B0C4DB-66E2-4D11-A064-93DB8F70BBAE}" type="datetime1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11/12/2018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8ABCE2-8C8D-48F4-9AE2-6D037E332A79}" type="slidenum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771239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C5BC38-B554-455B-AC6A-8C0AD0BE5AB5}" type="datetime1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11/12/2018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8069B5-C7D6-4943-B3BE-D9538A81F6E0}" type="slidenum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60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45B7A6-B4D4-408C-93C2-CA7BC8BA66C3}" type="datetimeFigureOut">
              <a:rPr lang="es-MX" smtClean="0"/>
              <a:pPr>
                <a:defRPr/>
              </a:pPr>
              <a:t>11/12/2018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4737C3-0AE4-4C22-A820-5D8D4FEBFD30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  <p:sp>
        <p:nvSpPr>
          <p:cNvPr id="7" name="6 Cheurón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7 Cheurón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8FDDCFB-3860-4E9E-A000-C739EB630CF5}" type="datetimeFigureOut">
              <a:rPr lang="es-MX" smtClean="0"/>
              <a:pPr>
                <a:defRPr/>
              </a:pPr>
              <a:t>11/12/2018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B7F328-30DD-423C-80E5-D386EDB68828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9C2F84F-900B-44E7-8C11-66AE8B6A5039}" type="datetimeFigureOut">
              <a:rPr lang="es-MX" smtClean="0"/>
              <a:pPr>
                <a:defRPr/>
              </a:pPr>
              <a:t>11/12/2018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7350EE-504B-479B-9EDB-5CEB9948DEEF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8D2CB03-05DD-4239-B771-3C9B1BA7A5A0}" type="datetimeFigureOut">
              <a:rPr lang="es-MX" smtClean="0"/>
              <a:pPr>
                <a:defRPr/>
              </a:pPr>
              <a:t>11/12/2018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758A3D-FB27-42FE-8172-410924BC517E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40F92C-3467-42F0-8F2A-6EBA104F26EC}" type="datetimeFigureOut">
              <a:rPr lang="es-MX" smtClean="0"/>
              <a:pPr>
                <a:defRPr/>
              </a:pPr>
              <a:t>11/12/2018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15B03C-0D7E-48E0-BC00-9911F8584BA6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pPr>
              <a:defRPr/>
            </a:pPr>
            <a:fld id="{BE79F096-58AE-4EBA-88EC-3CD35E963C05}" type="datetimeFigureOut">
              <a:rPr lang="es-MX" smtClean="0"/>
              <a:pPr>
                <a:defRPr/>
              </a:pPr>
              <a:t>11/12/2018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6C836F-22AB-4C7D-8AD4-548B3EF23C91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EC84748C-0CD2-4FB3-8077-8D91E1B06792}" type="datetimeFigureOut">
              <a:rPr lang="es-MX" smtClean="0"/>
              <a:pPr>
                <a:defRPr/>
              </a:pPr>
              <a:t>11/12/2018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FBFD51A6-65B1-4E3C-A4B6-195E0DEB3549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9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10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Cheurón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12 Cheurón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FDE263D2-9538-44EE-A621-278867146E99}" type="datetimeFigureOut">
              <a:rPr lang="es-MX" smtClean="0"/>
              <a:pPr>
                <a:defRPr/>
              </a:pPr>
              <a:t>11/12/2018</a:t>
            </a:fld>
            <a:endParaRPr lang="es-MX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s-MX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050609B2-804F-4F0D-ADF2-41C0AD51251D}" type="slidenum">
              <a:rPr lang="es-MX" smtClean="0"/>
              <a:pPr>
                <a:defRPr/>
              </a:pPr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1" r:id="rId1"/>
    <p:sldLayoutId id="2147484082" r:id="rId2"/>
    <p:sldLayoutId id="2147484083" r:id="rId3"/>
    <p:sldLayoutId id="2147484084" r:id="rId4"/>
    <p:sldLayoutId id="2147484085" r:id="rId5"/>
    <p:sldLayoutId id="2147484086" r:id="rId6"/>
    <p:sldLayoutId id="2147484087" r:id="rId7"/>
    <p:sldLayoutId id="2147484088" r:id="rId8"/>
    <p:sldLayoutId id="2147484089" r:id="rId9"/>
    <p:sldLayoutId id="2147484090" r:id="rId10"/>
    <p:sldLayoutId id="214748409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CE72461-D88D-426D-9A0C-C8EA01640EC9}" type="datetime1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11/12/2018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BA933D6-0222-4B81-BE6B-0956E2692331}" type="slidenum">
              <a:rPr lang="es-E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‹Nº›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6226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3" r:id="rId1"/>
    <p:sldLayoutId id="2147484094" r:id="rId2"/>
    <p:sldLayoutId id="2147484095" r:id="rId3"/>
    <p:sldLayoutId id="2147484096" r:id="rId4"/>
    <p:sldLayoutId id="2147484097" r:id="rId5"/>
    <p:sldLayoutId id="2147484098" r:id="rId6"/>
    <p:sldLayoutId id="2147484099" r:id="rId7"/>
    <p:sldLayoutId id="2147484100" r:id="rId8"/>
    <p:sldLayoutId id="2147484101" r:id="rId9"/>
    <p:sldLayoutId id="2147484102" r:id="rId10"/>
    <p:sldLayoutId id="214748410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em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Text Box 4"/>
          <p:cNvSpPr txBox="1">
            <a:spLocks noChangeArrowheads="1"/>
          </p:cNvSpPr>
          <p:nvPr/>
        </p:nvSpPr>
        <p:spPr bwMode="auto">
          <a:xfrm>
            <a:off x="500063" y="260648"/>
            <a:ext cx="8142287" cy="108012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ES" sz="32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es-ES" sz="32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    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ES" sz="32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TUBERCULOSIS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ES" sz="32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2018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ES" sz="3200" b="1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ES" sz="3600" b="1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ES" sz="4400" dirty="0">
              <a:solidFill>
                <a:srgbClr val="FF0000"/>
              </a:solidFill>
              <a:latin typeface="Calibri" pitchFamily="34" charset="0"/>
            </a:endParaRPr>
          </a:p>
        </p:txBody>
      </p:sp>
      <p:pic>
        <p:nvPicPr>
          <p:cNvPr id="6451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00317" y="260648"/>
            <a:ext cx="792163" cy="1079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7" name="Picture 2" descr="http://new.paho.org/per/images/stories/FtPage/2012/20120324_tb_ft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6850" y="1837481"/>
            <a:ext cx="6301494" cy="4679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www.coesposlp.gob.mx/imagenes/LogoGobiernoSLP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1512168" cy="881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1355163" y="454200"/>
            <a:ext cx="7200900" cy="177189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1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b="1" dirty="0" smtClean="0">
                <a:solidFill>
                  <a:srgbClr val="000000"/>
                </a:solidFill>
                <a:latin typeface="+mj-lt"/>
              </a:rPr>
              <a:t>BACILOSCOPIAS CENTRO DE SALUD</a:t>
            </a:r>
          </a:p>
          <a:p>
            <a:pPr algn="ctr">
              <a:spcBef>
                <a:spcPts val="1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b="1" dirty="0" smtClean="0">
                <a:solidFill>
                  <a:srgbClr val="000000"/>
                </a:solidFill>
                <a:latin typeface="+mj-lt"/>
              </a:rPr>
              <a:t>2018</a:t>
            </a:r>
            <a:endParaRPr lang="es-MX" sz="2800" b="1" dirty="0">
              <a:solidFill>
                <a:srgbClr val="000000"/>
              </a:solidFill>
              <a:latin typeface="+mj-lt"/>
            </a:endParaRPr>
          </a:p>
          <a:p>
            <a:pPr algn="ctr">
              <a:spcBef>
                <a:spcPts val="1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b="1" dirty="0">
                <a:solidFill>
                  <a:srgbClr val="000000"/>
                </a:solidFill>
                <a:latin typeface="+mj-lt"/>
              </a:rPr>
              <a:t> 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325" y="260648"/>
            <a:ext cx="792163" cy="1079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7" name="Picture 2" descr="http://www.coesposlp.gob.mx/imagenes/LogoGobiernoSLP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1512168" cy="881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7 Rectángulo"/>
          <p:cNvSpPr>
            <a:spLocks noChangeArrowheads="1"/>
          </p:cNvSpPr>
          <p:nvPr/>
        </p:nvSpPr>
        <p:spPr bwMode="auto">
          <a:xfrm>
            <a:off x="6361591" y="6503506"/>
            <a:ext cx="257638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MX" sz="1200" dirty="0">
                <a:latin typeface="Calibri" pitchFamily="34" charset="0"/>
              </a:rPr>
              <a:t>FUENTE: </a:t>
            </a:r>
            <a:r>
              <a:rPr lang="es-MX" sz="1200" dirty="0" smtClean="0">
                <a:latin typeface="Calibri" pitchFamily="34" charset="0"/>
              </a:rPr>
              <a:t>SIS</a:t>
            </a:r>
            <a:endParaRPr lang="es-MX" dirty="0">
              <a:latin typeface="Calibri" pitchFamily="34" charset="0"/>
            </a:endParaRPr>
          </a:p>
        </p:txBody>
      </p:sp>
      <p:graphicFrame>
        <p:nvGraphicFramePr>
          <p:cNvPr id="14" name="13 Gráfico"/>
          <p:cNvGraphicFramePr/>
          <p:nvPr>
            <p:extLst>
              <p:ext uri="{D42A27DB-BD31-4B8C-83A1-F6EECF244321}">
                <p14:modId xmlns:p14="http://schemas.microsoft.com/office/powerpoint/2010/main" val="3485956004"/>
              </p:ext>
            </p:extLst>
          </p:nvPr>
        </p:nvGraphicFramePr>
        <p:xfrm>
          <a:off x="533146" y="1540322"/>
          <a:ext cx="7992888" cy="50852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429808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1355163" y="454200"/>
            <a:ext cx="7200900" cy="114864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1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b="1" dirty="0" smtClean="0">
                <a:solidFill>
                  <a:srgbClr val="000000"/>
                </a:solidFill>
                <a:latin typeface="+mj-lt"/>
              </a:rPr>
              <a:t>BACILOSCOPIAS </a:t>
            </a:r>
            <a:r>
              <a:rPr lang="es-MX" sz="2800" b="1" smtClean="0">
                <a:solidFill>
                  <a:srgbClr val="000000"/>
                </a:solidFill>
                <a:latin typeface="+mj-lt"/>
              </a:rPr>
              <a:t>UMM 2018</a:t>
            </a:r>
            <a:endParaRPr lang="es-MX" sz="2800" b="1" dirty="0">
              <a:solidFill>
                <a:srgbClr val="000000"/>
              </a:solidFill>
              <a:latin typeface="+mj-lt"/>
            </a:endParaRPr>
          </a:p>
          <a:p>
            <a:pPr algn="ctr">
              <a:spcBef>
                <a:spcPts val="1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b="1" dirty="0">
                <a:solidFill>
                  <a:srgbClr val="000000"/>
                </a:solidFill>
                <a:latin typeface="+mj-lt"/>
              </a:rPr>
              <a:t> 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325" y="260648"/>
            <a:ext cx="792163" cy="1079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7" name="Picture 2" descr="http://www.coesposlp.gob.mx/imagenes/LogoGobiernoSLP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1512168" cy="881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7 Rectángulo"/>
          <p:cNvSpPr>
            <a:spLocks noChangeArrowheads="1"/>
          </p:cNvSpPr>
          <p:nvPr/>
        </p:nvSpPr>
        <p:spPr bwMode="auto">
          <a:xfrm>
            <a:off x="6361591" y="6503506"/>
            <a:ext cx="257638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MX" sz="1200" dirty="0">
                <a:latin typeface="Calibri" pitchFamily="34" charset="0"/>
              </a:rPr>
              <a:t>FUENTE: </a:t>
            </a:r>
            <a:r>
              <a:rPr lang="es-MX" sz="1200" dirty="0" smtClean="0">
                <a:latin typeface="Calibri" pitchFamily="34" charset="0"/>
              </a:rPr>
              <a:t>SIS</a:t>
            </a:r>
            <a:endParaRPr lang="es-MX" dirty="0">
              <a:latin typeface="Calibri" pitchFamily="34" charset="0"/>
            </a:endParaRPr>
          </a:p>
        </p:txBody>
      </p:sp>
      <p:graphicFrame>
        <p:nvGraphicFramePr>
          <p:cNvPr id="14" name="13 Gráfico"/>
          <p:cNvGraphicFramePr/>
          <p:nvPr>
            <p:extLst>
              <p:ext uri="{D42A27DB-BD31-4B8C-83A1-F6EECF244321}">
                <p14:modId xmlns:p14="http://schemas.microsoft.com/office/powerpoint/2010/main" val="2644872147"/>
              </p:ext>
            </p:extLst>
          </p:nvPr>
        </p:nvGraphicFramePr>
        <p:xfrm>
          <a:off x="827584" y="1556791"/>
          <a:ext cx="7992888" cy="50852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726981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7360889"/>
              </p:ext>
            </p:extLst>
          </p:nvPr>
        </p:nvGraphicFramePr>
        <p:xfrm>
          <a:off x="2627784" y="2204864"/>
          <a:ext cx="3732277" cy="2428954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24626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696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56746"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14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SEXO </a:t>
                      </a:r>
                      <a:endParaRPr lang="es-ES" sz="1400" b="1" i="0" u="none" strike="noStrike" dirty="0">
                        <a:solidFill>
                          <a:schemeClr val="bg1"/>
                        </a:solidFill>
                        <a:effectLst/>
                        <a:latin typeface="Verdana"/>
                      </a:endParaRPr>
                    </a:p>
                  </a:txBody>
                  <a:tcPr marL="7607" marR="7607" marT="7607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Verdana"/>
                        </a:rPr>
                        <a:t>2018</a:t>
                      </a:r>
                      <a:endParaRPr lang="es-ES" sz="1400" b="1" i="0" u="none" strike="noStrike" dirty="0">
                        <a:solidFill>
                          <a:schemeClr val="bg1"/>
                        </a:solidFill>
                        <a:effectLst/>
                        <a:latin typeface="Verdana"/>
                      </a:endParaRPr>
                    </a:p>
                  </a:txBody>
                  <a:tcPr marL="7607" marR="7607" marT="7607" marB="0"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7390"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1200" u="none" strike="noStrike" dirty="0" smtClean="0">
                          <a:latin typeface="Arial" pitchFamily="34" charset="0"/>
                          <a:cs typeface="Arial" pitchFamily="34" charset="0"/>
                        </a:rPr>
                        <a:t>FEMENINO </a:t>
                      </a:r>
                      <a:endParaRPr lang="es-ES" sz="12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07" marR="7607" marT="7607" marB="0" anchor="ctr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14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28</a:t>
                      </a:r>
                      <a:endParaRPr lang="es-ES" sz="14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07" marR="7607" marT="7607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1200" u="none" strike="noStrike" dirty="0" smtClean="0">
                          <a:latin typeface="Arial" pitchFamily="34" charset="0"/>
                          <a:cs typeface="Arial" pitchFamily="34" charset="0"/>
                        </a:rPr>
                        <a:t>MASCULINO </a:t>
                      </a:r>
                      <a:endParaRPr lang="es-ES" sz="12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07" marR="7607" marT="7607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40</a:t>
                      </a:r>
                      <a:endParaRPr lang="es-MX" dirty="0"/>
                    </a:p>
                  </a:txBody>
                  <a:tcPr marL="7607" marR="7607" marT="7607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00762">
                <a:tc>
                  <a:txBody>
                    <a:bodyPr/>
                    <a:lstStyle/>
                    <a:p>
                      <a:pPr algn="ctr" rtl="0" fontAlgn="t"/>
                      <a:r>
                        <a:rPr lang="es-ES" sz="1400" u="none" strike="noStrike" dirty="0" smtClean="0">
                          <a:latin typeface="Arial" pitchFamily="34" charset="0"/>
                          <a:cs typeface="Arial" pitchFamily="34" charset="0"/>
                        </a:rPr>
                        <a:t>TOTAL </a:t>
                      </a:r>
                      <a:endParaRPr lang="es-ES" sz="14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07" marR="7607" marT="7607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68</a:t>
                      </a:r>
                      <a:endParaRPr lang="es-MX" dirty="0"/>
                    </a:p>
                  </a:txBody>
                  <a:tcPr marL="7607" marR="7607" marT="7607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6963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00317" y="188640"/>
            <a:ext cx="792163" cy="1079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9" name="8 Título"/>
          <p:cNvSpPr>
            <a:spLocks noGrp="1"/>
          </p:cNvSpPr>
          <p:nvPr>
            <p:ph type="title"/>
          </p:nvPr>
        </p:nvSpPr>
        <p:spPr>
          <a:xfrm>
            <a:off x="501178" y="692696"/>
            <a:ext cx="8229600" cy="11430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es-MX" sz="2800" dirty="0" smtClean="0"/>
              <a:t/>
            </a:r>
            <a:br>
              <a:rPr lang="es-MX" sz="2800" dirty="0" smtClean="0"/>
            </a:br>
            <a:r>
              <a:rPr lang="es-MX" sz="2800" dirty="0" smtClean="0"/>
              <a:t>CASOS POR GRUPO DE EDAD Y SEXO </a:t>
            </a:r>
            <a:br>
              <a:rPr lang="es-MX" sz="2800" dirty="0" smtClean="0"/>
            </a:br>
            <a:r>
              <a:rPr lang="es-MX" sz="2800" dirty="0" smtClean="0"/>
              <a:t>2018</a:t>
            </a:r>
            <a:endParaRPr lang="es-MX" dirty="0"/>
          </a:p>
        </p:txBody>
      </p:sp>
      <p:pic>
        <p:nvPicPr>
          <p:cNvPr id="7" name="Picture 2" descr="http://www.coesposlp.gob.mx/imagenes/LogoGobiernoSLP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1512168" cy="881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7 Rectángulo"/>
          <p:cNvSpPr>
            <a:spLocks noChangeArrowheads="1"/>
          </p:cNvSpPr>
          <p:nvPr/>
        </p:nvSpPr>
        <p:spPr bwMode="auto">
          <a:xfrm>
            <a:off x="6588224" y="5517232"/>
            <a:ext cx="216024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MX" sz="1200" dirty="0">
                <a:latin typeface="Calibri" pitchFamily="34" charset="0"/>
              </a:rPr>
              <a:t>FUENTE: PLATAFORMA DE </a:t>
            </a:r>
            <a:r>
              <a:rPr lang="es-MX" sz="1200" dirty="0" smtClean="0">
                <a:latin typeface="Calibri" pitchFamily="34" charset="0"/>
              </a:rPr>
              <a:t>TB</a:t>
            </a:r>
          </a:p>
          <a:p>
            <a:pPr>
              <a:spcBef>
                <a:spcPct val="50000"/>
              </a:spcBef>
            </a:pPr>
            <a:r>
              <a:rPr lang="es-MX" sz="1200" dirty="0" smtClean="0">
                <a:latin typeface="Calibri" pitchFamily="34" charset="0"/>
              </a:rPr>
              <a:t>A LA SEM: 47</a:t>
            </a:r>
            <a:endParaRPr lang="es-MX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00317" y="188640"/>
            <a:ext cx="792163" cy="1079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69636" name="7 Rectángulo"/>
          <p:cNvSpPr>
            <a:spLocks noChangeArrowheads="1"/>
          </p:cNvSpPr>
          <p:nvPr/>
        </p:nvSpPr>
        <p:spPr bwMode="auto">
          <a:xfrm>
            <a:off x="755576" y="5808231"/>
            <a:ext cx="6643688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1200" dirty="0">
                <a:latin typeface="Calibri" pitchFamily="34" charset="0"/>
              </a:rPr>
              <a:t>FUENTE: PLATAFORMA DE TB  </a:t>
            </a:r>
            <a:endParaRPr lang="es-MX" dirty="0">
              <a:latin typeface="Calibri" pitchFamily="34" charset="0"/>
            </a:endParaRPr>
          </a:p>
        </p:txBody>
      </p:sp>
      <p:sp>
        <p:nvSpPr>
          <p:cNvPr id="9" name="8 Título"/>
          <p:cNvSpPr>
            <a:spLocks noGrp="1"/>
          </p:cNvSpPr>
          <p:nvPr>
            <p:ph type="title"/>
          </p:nvPr>
        </p:nvSpPr>
        <p:spPr>
          <a:xfrm>
            <a:off x="501178" y="692696"/>
            <a:ext cx="8229600" cy="11430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es-MX" sz="2800" dirty="0" smtClean="0"/>
              <a:t/>
            </a:r>
            <a:br>
              <a:rPr lang="es-MX" sz="2800" dirty="0" smtClean="0"/>
            </a:br>
            <a:r>
              <a:rPr lang="es-MX" sz="2800" dirty="0" smtClean="0"/>
              <a:t>ESTUDIO DE CONTACTOS</a:t>
            </a:r>
            <a:br>
              <a:rPr lang="es-MX" sz="2800" dirty="0" smtClean="0"/>
            </a:br>
            <a:r>
              <a:rPr lang="es-MX" sz="2800" dirty="0" smtClean="0"/>
              <a:t>2018</a:t>
            </a:r>
            <a:endParaRPr lang="es-MX" dirty="0"/>
          </a:p>
        </p:txBody>
      </p:sp>
      <p:pic>
        <p:nvPicPr>
          <p:cNvPr id="7" name="Picture 2" descr="http://www.coesposlp.gob.mx/imagenes/LogoGobiernoSLP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1512168" cy="881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7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8081686"/>
              </p:ext>
            </p:extLst>
          </p:nvPr>
        </p:nvGraphicFramePr>
        <p:xfrm>
          <a:off x="1500166" y="2928934"/>
          <a:ext cx="6096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MASCULINO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FEMENINO</a:t>
                      </a:r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&lt; 5 AÑOS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16</a:t>
                      </a:r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&gt; 5 AÑOS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126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128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" name="1 CuadroTexto"/>
          <p:cNvSpPr txBox="1"/>
          <p:nvPr/>
        </p:nvSpPr>
        <p:spPr>
          <a:xfrm>
            <a:off x="3563888" y="4725144"/>
            <a:ext cx="3312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4.1 POR PACIENTE.</a:t>
            </a:r>
            <a:endParaRPr lang="es-MX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7" name="WordArt 54"/>
          <p:cNvSpPr>
            <a:spLocks noChangeArrowheads="1" noChangeShapeType="1" noTextEdit="1"/>
          </p:cNvSpPr>
          <p:nvPr/>
        </p:nvSpPr>
        <p:spPr bwMode="auto">
          <a:xfrm>
            <a:off x="1000125" y="285750"/>
            <a:ext cx="6429375" cy="857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190"/>
              </a:avLst>
            </a:prstTxWarp>
          </a:bodyPr>
          <a:lstStyle/>
          <a:p>
            <a:pPr algn="ctr"/>
            <a:r>
              <a:rPr lang="es-MX" sz="3600" b="1" i="1" kern="10" dirty="0">
                <a:ln w="12600">
                  <a:solidFill>
                    <a:srgbClr val="000000"/>
                  </a:solidFill>
                  <a:miter lim="800000"/>
                  <a:headEnd/>
                  <a:tailEnd/>
                </a:ln>
                <a:solidFill>
                  <a:srgbClr val="000000"/>
                </a:solidFill>
                <a:latin typeface="+mj-lt"/>
                <a:ea typeface="+mj-lt"/>
                <a:cs typeface="+mj-lt"/>
              </a:rPr>
              <a:t> </a:t>
            </a:r>
          </a:p>
        </p:txBody>
      </p:sp>
      <p:pic>
        <p:nvPicPr>
          <p:cNvPr id="7170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00317" y="188640"/>
            <a:ext cx="792163" cy="1079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8" name="7 Título"/>
          <p:cNvSpPr>
            <a:spLocks noGrp="1"/>
          </p:cNvSpPr>
          <p:nvPr>
            <p:ph type="title"/>
          </p:nvPr>
        </p:nvSpPr>
        <p:spPr>
          <a:xfrm>
            <a:off x="827584" y="1114312"/>
            <a:ext cx="7632848" cy="114300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es-MX" sz="2400" dirty="0" smtClean="0"/>
              <a:t>ENFERMEDADES CONCOMITANTES </a:t>
            </a:r>
            <a:br>
              <a:rPr lang="es-MX" sz="2400" dirty="0" smtClean="0"/>
            </a:br>
            <a:r>
              <a:rPr lang="es-MX" sz="2400" dirty="0" smtClean="0"/>
              <a:t>2018</a:t>
            </a:r>
            <a:endParaRPr lang="es-MX" sz="2400" dirty="0"/>
          </a:p>
        </p:txBody>
      </p:sp>
      <p:sp>
        <p:nvSpPr>
          <p:cNvPr id="71710" name="8 Rectángulo"/>
          <p:cNvSpPr>
            <a:spLocks noChangeArrowheads="1"/>
          </p:cNvSpPr>
          <p:nvPr/>
        </p:nvSpPr>
        <p:spPr bwMode="auto">
          <a:xfrm>
            <a:off x="683568" y="5445224"/>
            <a:ext cx="6643688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1200" dirty="0">
                <a:latin typeface="Calibri" pitchFamily="34" charset="0"/>
              </a:rPr>
              <a:t>FUENTE: PLATAFORMA DE TB  </a:t>
            </a:r>
            <a:endParaRPr lang="es-MX" dirty="0">
              <a:latin typeface="Calibri" pitchFamily="34" charset="0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5746854"/>
              </p:ext>
            </p:extLst>
          </p:nvPr>
        </p:nvGraphicFramePr>
        <p:xfrm>
          <a:off x="683568" y="2420888"/>
          <a:ext cx="7920880" cy="28516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59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57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50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216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4599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3248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3248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11418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93729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439467">
                <a:tc>
                  <a:txBody>
                    <a:bodyPr/>
                    <a:lstStyle/>
                    <a:p>
                      <a:pPr algn="ctr"/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VIH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ALC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DM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DESN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EPOC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OTRAS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NINGUNA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Total</a:t>
                      </a:r>
                      <a:endParaRPr lang="es-MX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6637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SSA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11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3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2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13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29</a:t>
                      </a:r>
                      <a:endParaRPr lang="es-MX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tx1"/>
                          </a:solidFill>
                        </a:rPr>
                        <a:t>IMSS</a:t>
                      </a:r>
                      <a:endParaRPr lang="es-MX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MX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s-MX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es-MX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s-MX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s-MX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s-MX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tx1"/>
                          </a:solidFill>
                        </a:rPr>
                        <a:t>29</a:t>
                      </a:r>
                      <a:endParaRPr lang="es-MX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solidFill>
                            <a:schemeClr val="tx1"/>
                          </a:solidFill>
                        </a:rPr>
                        <a:t>ISSSTE</a:t>
                      </a:r>
                      <a:endParaRPr lang="es-MX" sz="14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4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4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s-MX" sz="14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4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4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MX" sz="14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MX" sz="14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s-MX" sz="14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solidFill>
                            <a:schemeClr val="tx1"/>
                          </a:solidFill>
                        </a:rPr>
                        <a:t>PROSPERA</a:t>
                      </a:r>
                      <a:endParaRPr lang="es-MX" sz="14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40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MX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MX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MX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MX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s-MX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3419"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/>
                        <a:t>TOTAL</a:t>
                      </a:r>
                      <a:endParaRPr lang="es-MX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1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3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30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6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1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5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21</a:t>
                      </a:r>
                      <a:endParaRPr lang="es-MX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67</a:t>
                      </a:r>
                      <a:endParaRPr lang="es-MX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1026" name="Picture 2" descr="http://www.coesposlp.gob.mx/imagenes/LogoGobiernoSLP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1512168" cy="881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7" name="WordArt 54"/>
          <p:cNvSpPr>
            <a:spLocks noChangeArrowheads="1" noChangeShapeType="1" noTextEdit="1"/>
          </p:cNvSpPr>
          <p:nvPr/>
        </p:nvSpPr>
        <p:spPr bwMode="auto">
          <a:xfrm>
            <a:off x="1000125" y="285750"/>
            <a:ext cx="6429375" cy="857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190"/>
              </a:avLst>
            </a:prstTxWarp>
          </a:bodyPr>
          <a:lstStyle/>
          <a:p>
            <a:pPr algn="ctr"/>
            <a:r>
              <a:rPr lang="es-MX" sz="3600" b="1" i="1" kern="10" dirty="0">
                <a:ln w="12600">
                  <a:solidFill>
                    <a:srgbClr val="000000"/>
                  </a:solidFill>
                  <a:miter lim="800000"/>
                  <a:headEnd/>
                  <a:tailEnd/>
                </a:ln>
                <a:solidFill>
                  <a:srgbClr val="000000"/>
                </a:solidFill>
                <a:latin typeface="+mj-lt"/>
                <a:ea typeface="+mj-lt"/>
                <a:cs typeface="+mj-lt"/>
              </a:rPr>
              <a:t> </a:t>
            </a:r>
          </a:p>
        </p:txBody>
      </p:sp>
      <p:pic>
        <p:nvPicPr>
          <p:cNvPr id="7170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00317" y="188640"/>
            <a:ext cx="792163" cy="1079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71710" name="8 Rectángulo"/>
          <p:cNvSpPr>
            <a:spLocks noChangeArrowheads="1"/>
          </p:cNvSpPr>
          <p:nvPr/>
        </p:nvSpPr>
        <p:spPr bwMode="auto">
          <a:xfrm>
            <a:off x="683568" y="5445224"/>
            <a:ext cx="6643688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1200" dirty="0">
                <a:latin typeface="Calibri" pitchFamily="34" charset="0"/>
              </a:rPr>
              <a:t>FUENTE: PLATAFORMA DE TB  </a:t>
            </a:r>
            <a:endParaRPr lang="es-MX" dirty="0">
              <a:latin typeface="Calibri" pitchFamily="34" charset="0"/>
            </a:endParaRPr>
          </a:p>
        </p:txBody>
      </p:sp>
      <p:pic>
        <p:nvPicPr>
          <p:cNvPr id="1026" name="Picture 2" descr="http://www.coesposlp.gob.mx/imagenes/LogoGobiernoSLP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1512168" cy="881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0418734"/>
              </p:ext>
            </p:extLst>
          </p:nvPr>
        </p:nvGraphicFramePr>
        <p:xfrm>
          <a:off x="2771800" y="1988840"/>
          <a:ext cx="4392487" cy="228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51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80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18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8106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3008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MX" sz="1400" b="1" dirty="0" smtClean="0"/>
                        <a:t>MUNICIPIO</a:t>
                      </a:r>
                      <a:endParaRPr lang="es-MX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/>
                        <a:t>1-9 </a:t>
                      </a:r>
                      <a:r>
                        <a:rPr lang="es-MX" sz="800" b="1" dirty="0" smtClean="0"/>
                        <a:t>BACILOS</a:t>
                      </a:r>
                      <a:endParaRPr lang="es-MX" sz="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/>
                        <a:t>BK+</a:t>
                      </a:r>
                      <a:endParaRPr lang="es-MX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/>
                        <a:t>BK++</a:t>
                      </a:r>
                      <a:endParaRPr lang="es-MX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>
                          <a:solidFill>
                            <a:srgbClr val="FF0000"/>
                          </a:solidFill>
                        </a:rPr>
                        <a:t>BK+++</a:t>
                      </a:r>
                      <a:endParaRPr lang="es-MX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1400" b="1" dirty="0" smtClean="0"/>
                        <a:t>SSA</a:t>
                      </a:r>
                      <a:endParaRPr lang="es-MX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/>
                        <a:t>1</a:t>
                      </a:r>
                      <a:endParaRPr lang="es-MX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/>
                        <a:t>8</a:t>
                      </a:r>
                      <a:endParaRPr lang="es-MX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/>
                        <a:t>14</a:t>
                      </a:r>
                      <a:endParaRPr lang="es-MX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s-MX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1400" b="1" dirty="0" smtClean="0"/>
                        <a:t>IMSS</a:t>
                      </a:r>
                      <a:endParaRPr lang="es-MX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/>
                        <a:t>0</a:t>
                      </a:r>
                      <a:endParaRPr lang="es-MX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/>
                        <a:t>8</a:t>
                      </a:r>
                      <a:endParaRPr lang="es-MX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/>
                        <a:t>4</a:t>
                      </a:r>
                      <a:endParaRPr lang="es-MX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s-MX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1400" b="1" dirty="0" smtClean="0"/>
                        <a:t>ISSSTE</a:t>
                      </a:r>
                      <a:endParaRPr lang="es-MX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/>
                        <a:t>0</a:t>
                      </a:r>
                      <a:endParaRPr lang="es-MX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/>
                        <a:t>2</a:t>
                      </a:r>
                      <a:endParaRPr lang="es-MX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/>
                        <a:t>2</a:t>
                      </a:r>
                      <a:endParaRPr lang="es-MX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es-MX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1400" b="1" dirty="0" smtClean="0"/>
                        <a:t>IMSS PROSPERA</a:t>
                      </a:r>
                      <a:endParaRPr lang="es-MX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/>
                        <a:t>0</a:t>
                      </a:r>
                      <a:endParaRPr lang="es-MX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/>
                        <a:t>0</a:t>
                      </a:r>
                      <a:endParaRPr lang="es-MX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/>
                        <a:t>0</a:t>
                      </a:r>
                      <a:endParaRPr lang="es-MX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s-MX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1400" b="1" dirty="0" smtClean="0"/>
                        <a:t>Total</a:t>
                      </a:r>
                      <a:endParaRPr lang="es-MX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/>
                        <a:t>1</a:t>
                      </a:r>
                      <a:endParaRPr lang="es-MX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/>
                        <a:t>18</a:t>
                      </a:r>
                      <a:endParaRPr lang="es-MX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/>
                        <a:t>20</a:t>
                      </a:r>
                      <a:endParaRPr lang="es-MX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>
                          <a:solidFill>
                            <a:srgbClr val="FF0000"/>
                          </a:solidFill>
                        </a:rPr>
                        <a:t>13</a:t>
                      </a:r>
                      <a:endParaRPr lang="es-MX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2555776" y="836712"/>
            <a:ext cx="4608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OPORTUNIDAD DIAGNOSTICA </a:t>
            </a:r>
          </a:p>
          <a:p>
            <a:pPr algn="ctr"/>
            <a:r>
              <a:rPr lang="es-MX" b="1" dirty="0" smtClean="0"/>
              <a:t>Enero- </a:t>
            </a:r>
            <a:r>
              <a:rPr lang="es-MX" b="1" dirty="0" err="1" smtClean="0"/>
              <a:t>Nov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357499368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7" name="WordArt 54"/>
          <p:cNvSpPr>
            <a:spLocks noChangeArrowheads="1" noChangeShapeType="1" noTextEdit="1"/>
          </p:cNvSpPr>
          <p:nvPr/>
        </p:nvSpPr>
        <p:spPr bwMode="auto">
          <a:xfrm>
            <a:off x="1000125" y="285750"/>
            <a:ext cx="6429375" cy="857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190"/>
              </a:avLst>
            </a:prstTxWarp>
          </a:bodyPr>
          <a:lstStyle/>
          <a:p>
            <a:pPr algn="ctr"/>
            <a:r>
              <a:rPr lang="es-MX" sz="3600" b="1" i="1" kern="10" dirty="0">
                <a:ln w="12600">
                  <a:solidFill>
                    <a:srgbClr val="000000"/>
                  </a:solidFill>
                  <a:miter lim="800000"/>
                  <a:headEnd/>
                  <a:tailEnd/>
                </a:ln>
                <a:solidFill>
                  <a:srgbClr val="000000"/>
                </a:solidFill>
                <a:latin typeface="+mj-lt"/>
                <a:ea typeface="+mj-lt"/>
                <a:cs typeface="+mj-lt"/>
              </a:rPr>
              <a:t> </a:t>
            </a:r>
          </a:p>
        </p:txBody>
      </p:sp>
      <p:pic>
        <p:nvPicPr>
          <p:cNvPr id="7170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00317" y="188640"/>
            <a:ext cx="792163" cy="1079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71710" name="8 Rectángulo"/>
          <p:cNvSpPr>
            <a:spLocks noChangeArrowheads="1"/>
          </p:cNvSpPr>
          <p:nvPr/>
        </p:nvSpPr>
        <p:spPr bwMode="auto">
          <a:xfrm>
            <a:off x="683568" y="5445224"/>
            <a:ext cx="6643688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1200" dirty="0">
                <a:latin typeface="Calibri" pitchFamily="34" charset="0"/>
              </a:rPr>
              <a:t>FUENTE: PLATAFORMA DE TB  </a:t>
            </a:r>
            <a:endParaRPr lang="es-MX" dirty="0">
              <a:latin typeface="Calibri" pitchFamily="34" charset="0"/>
            </a:endParaRPr>
          </a:p>
        </p:txBody>
      </p:sp>
      <p:pic>
        <p:nvPicPr>
          <p:cNvPr id="1026" name="Picture 2" descr="http://www.coesposlp.gob.mx/imagenes/LogoGobiernoSLP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1512168" cy="881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7186479"/>
              </p:ext>
            </p:extLst>
          </p:nvPr>
        </p:nvGraphicFramePr>
        <p:xfrm>
          <a:off x="2483767" y="1844824"/>
          <a:ext cx="5616551" cy="200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828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621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967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096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MX" sz="1100" b="1" dirty="0" smtClean="0"/>
                        <a:t>INSTITUCION</a:t>
                      </a:r>
                      <a:endParaRPr lang="es-MX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b="1" dirty="0" smtClean="0"/>
                        <a:t>MUNICIPIO</a:t>
                      </a:r>
                      <a:endParaRPr lang="es-MX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b="1" dirty="0" smtClean="0"/>
                        <a:t>CALSIFICACION</a:t>
                      </a:r>
                      <a:endParaRPr lang="es-MX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b="1" dirty="0" smtClean="0">
                          <a:solidFill>
                            <a:srgbClr val="FF0000"/>
                          </a:solidFill>
                        </a:rPr>
                        <a:t>CULTIVO</a:t>
                      </a:r>
                      <a:endParaRPr lang="es-MX" sz="11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b="1" dirty="0" smtClean="0">
                          <a:solidFill>
                            <a:srgbClr val="FF0000"/>
                          </a:solidFill>
                        </a:rPr>
                        <a:t>RESULTADO</a:t>
                      </a:r>
                      <a:endParaRPr lang="es-MX" sz="11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1400" b="1" dirty="0" smtClean="0"/>
                        <a:t>SSA</a:t>
                      </a:r>
                      <a:endParaRPr lang="es-MX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solidFill>
                            <a:schemeClr val="tx1"/>
                          </a:solidFill>
                        </a:rPr>
                        <a:t>TAMUIN</a:t>
                      </a:r>
                      <a:endParaRPr lang="es-MX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solidFill>
                            <a:schemeClr val="tx1"/>
                          </a:solidFill>
                        </a:rPr>
                        <a:t>RECAIDA</a:t>
                      </a:r>
                      <a:endParaRPr lang="es-MX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solidFill>
                            <a:schemeClr val="tx1"/>
                          </a:solidFill>
                        </a:rPr>
                        <a:t>23-05-18</a:t>
                      </a:r>
                      <a:endParaRPr lang="es-MX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solidFill>
                            <a:schemeClr val="tx1"/>
                          </a:solidFill>
                        </a:rPr>
                        <a:t>SENSIBLE</a:t>
                      </a:r>
                      <a:endParaRPr lang="es-MX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s-MX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solidFill>
                            <a:srgbClr val="FF0000"/>
                          </a:solidFill>
                        </a:rPr>
                        <a:t>CD</a:t>
                      </a:r>
                      <a:r>
                        <a:rPr lang="es-MX" sz="1400" b="0" baseline="0" dirty="0" smtClean="0">
                          <a:solidFill>
                            <a:srgbClr val="FF0000"/>
                          </a:solidFill>
                        </a:rPr>
                        <a:t> VALLES</a:t>
                      </a:r>
                      <a:endParaRPr lang="es-MX" sz="1400" b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>
                          <a:solidFill>
                            <a:srgbClr val="FF0000"/>
                          </a:solidFill>
                        </a:rPr>
                        <a:t>FRACASO</a:t>
                      </a:r>
                      <a:endParaRPr lang="es-MX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>
                          <a:solidFill>
                            <a:srgbClr val="FF0000"/>
                          </a:solidFill>
                        </a:rPr>
                        <a:t>1-06-18</a:t>
                      </a:r>
                      <a:endParaRPr lang="es-MX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>
                          <a:solidFill>
                            <a:srgbClr val="FF0000"/>
                          </a:solidFill>
                        </a:rPr>
                        <a:t>MDR</a:t>
                      </a:r>
                      <a:endParaRPr lang="es-MX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b="1" dirty="0" smtClean="0"/>
                        <a:t>IMSS</a:t>
                      </a:r>
                    </a:p>
                    <a:p>
                      <a:endParaRPr lang="es-MX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/>
                        <a:t>TAMASOPO</a:t>
                      </a:r>
                      <a:endParaRPr lang="es-MX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solidFill>
                            <a:schemeClr val="tx1"/>
                          </a:solidFill>
                        </a:rPr>
                        <a:t>RECAIDA</a:t>
                      </a:r>
                      <a:endParaRPr lang="es-MX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>
                          <a:solidFill>
                            <a:srgbClr val="FFC000"/>
                          </a:solidFill>
                        </a:rPr>
                        <a:t>01-06-18</a:t>
                      </a:r>
                      <a:endParaRPr lang="es-MX" sz="14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>
                          <a:solidFill>
                            <a:srgbClr val="FFC000"/>
                          </a:solidFill>
                        </a:rPr>
                        <a:t>MONO</a:t>
                      </a:r>
                      <a:endParaRPr lang="es-MX" sz="14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s-MX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solidFill>
                            <a:schemeClr val="tx1"/>
                          </a:solidFill>
                        </a:rPr>
                        <a:t>CD VALLES</a:t>
                      </a:r>
                      <a:endParaRPr lang="es-MX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solidFill>
                            <a:schemeClr val="tx1"/>
                          </a:solidFill>
                        </a:rPr>
                        <a:t>RECAIDA</a:t>
                      </a:r>
                      <a:endParaRPr lang="es-MX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solidFill>
                            <a:schemeClr val="tx1"/>
                          </a:solidFill>
                        </a:rPr>
                        <a:t>12-04-18</a:t>
                      </a:r>
                      <a:endParaRPr lang="es-MX" sz="1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2195736" y="819058"/>
            <a:ext cx="55445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smtClean="0"/>
              <a:t>DIAGNOSTICO DE FARMACORRESISTENCIA</a:t>
            </a:r>
          </a:p>
          <a:p>
            <a:pPr algn="ctr"/>
            <a:r>
              <a:rPr lang="es-MX" b="1" dirty="0" smtClean="0"/>
              <a:t>Enero- </a:t>
            </a:r>
            <a:r>
              <a:rPr lang="es-MX" b="1" dirty="0" smtClean="0"/>
              <a:t>Noviembre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5983810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1"/>
          <p:cNvSpPr>
            <a:spLocks noChangeArrowheads="1"/>
          </p:cNvSpPr>
          <p:nvPr/>
        </p:nvSpPr>
        <p:spPr bwMode="auto">
          <a:xfrm>
            <a:off x="1545587" y="210344"/>
            <a:ext cx="6365944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lnSpc>
                <a:spcPct val="80000"/>
              </a:lnSpc>
            </a:pPr>
            <a:r>
              <a:rPr lang="es-MX" sz="3000" b="1" dirty="0" smtClean="0">
                <a:solidFill>
                  <a:srgbClr val="1F497D"/>
                </a:solidFill>
              </a:rPr>
              <a:t>10)T  U  B  E  R  C  U  L  O  S  I  S</a:t>
            </a:r>
            <a:br>
              <a:rPr lang="es-MX" sz="3000" b="1" dirty="0" smtClean="0">
                <a:solidFill>
                  <a:srgbClr val="1F497D"/>
                </a:solidFill>
              </a:rPr>
            </a:br>
            <a:r>
              <a:rPr lang="es-MX" sz="2600" b="1" dirty="0" smtClean="0">
                <a:solidFill>
                  <a:srgbClr val="1F497D"/>
                </a:solidFill>
              </a:rPr>
              <a:t>Cohorte Enero- Mayo 2018</a:t>
            </a:r>
            <a:endParaRPr lang="es-ES" sz="2600" b="1" dirty="0" smtClean="0">
              <a:solidFill>
                <a:srgbClr val="1F497D"/>
              </a:solidFill>
            </a:endParaRPr>
          </a:p>
        </p:txBody>
      </p:sp>
      <p:sp>
        <p:nvSpPr>
          <p:cNvPr id="15399" name="Text Box 15"/>
          <p:cNvSpPr txBox="1">
            <a:spLocks noChangeArrowheads="1"/>
          </p:cNvSpPr>
          <p:nvPr/>
        </p:nvSpPr>
        <p:spPr bwMode="auto">
          <a:xfrm>
            <a:off x="971600" y="5602382"/>
            <a:ext cx="18764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MX" sz="1200" dirty="0" smtClean="0">
                <a:solidFill>
                  <a:prstClr val="black"/>
                </a:solidFill>
                <a:latin typeface="Candara" pitchFamily="34" charset="0"/>
              </a:rPr>
              <a:t>Satisfactorio      (80 – 89%)</a:t>
            </a:r>
          </a:p>
        </p:txBody>
      </p:sp>
      <p:sp>
        <p:nvSpPr>
          <p:cNvPr id="15400" name="Text Box 16"/>
          <p:cNvSpPr txBox="1">
            <a:spLocks noChangeArrowheads="1"/>
          </p:cNvSpPr>
          <p:nvPr/>
        </p:nvSpPr>
        <p:spPr bwMode="auto">
          <a:xfrm>
            <a:off x="971600" y="5340374"/>
            <a:ext cx="18923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MX" sz="1200" dirty="0" smtClean="0">
                <a:solidFill>
                  <a:prstClr val="black"/>
                </a:solidFill>
                <a:latin typeface="Candara" pitchFamily="34" charset="0"/>
              </a:rPr>
              <a:t>Sobresaliente   (90 - 100%)</a:t>
            </a:r>
          </a:p>
        </p:txBody>
      </p:sp>
      <p:sp>
        <p:nvSpPr>
          <p:cNvPr id="15401" name="Text Box 17"/>
          <p:cNvSpPr txBox="1">
            <a:spLocks noChangeArrowheads="1"/>
          </p:cNvSpPr>
          <p:nvPr/>
        </p:nvSpPr>
        <p:spPr bwMode="auto">
          <a:xfrm>
            <a:off x="971600" y="5871049"/>
            <a:ext cx="18367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MX" sz="1200" dirty="0" smtClean="0">
                <a:solidFill>
                  <a:prstClr val="black"/>
                </a:solidFill>
                <a:latin typeface="Candara" pitchFamily="34" charset="0"/>
              </a:rPr>
              <a:t>Mínimo                (60 - 79%)</a:t>
            </a:r>
          </a:p>
        </p:txBody>
      </p:sp>
      <p:sp>
        <p:nvSpPr>
          <p:cNvPr id="15402" name="Text Box 18"/>
          <p:cNvSpPr txBox="1">
            <a:spLocks noChangeArrowheads="1"/>
          </p:cNvSpPr>
          <p:nvPr/>
        </p:nvSpPr>
        <p:spPr bwMode="auto">
          <a:xfrm>
            <a:off x="977925" y="6178550"/>
            <a:ext cx="17938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s-MX" sz="1200" dirty="0" smtClean="0">
                <a:solidFill>
                  <a:prstClr val="black"/>
                </a:solidFill>
                <a:latin typeface="Candara" pitchFamily="34" charset="0"/>
              </a:rPr>
              <a:t>Precario                  (&lt; 60%)</a:t>
            </a:r>
          </a:p>
        </p:txBody>
      </p:sp>
      <p:sp>
        <p:nvSpPr>
          <p:cNvPr id="15403" name="Rectangle 19"/>
          <p:cNvSpPr>
            <a:spLocks noChangeArrowheads="1"/>
          </p:cNvSpPr>
          <p:nvPr/>
        </p:nvSpPr>
        <p:spPr bwMode="auto">
          <a:xfrm>
            <a:off x="3051175" y="5432448"/>
            <a:ext cx="152400" cy="92075"/>
          </a:xfrm>
          <a:prstGeom prst="rect">
            <a:avLst/>
          </a:prstGeom>
          <a:solidFill>
            <a:srgbClr val="66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solidFill>
                <a:prstClr val="black"/>
              </a:solidFill>
            </a:endParaRPr>
          </a:p>
        </p:txBody>
      </p:sp>
      <p:sp>
        <p:nvSpPr>
          <p:cNvPr id="15404" name="Rectangle 20"/>
          <p:cNvSpPr>
            <a:spLocks noChangeArrowheads="1"/>
          </p:cNvSpPr>
          <p:nvPr/>
        </p:nvSpPr>
        <p:spPr bwMode="auto">
          <a:xfrm>
            <a:off x="3051175" y="5694456"/>
            <a:ext cx="152400" cy="9207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solidFill>
                <a:prstClr val="black"/>
              </a:solidFill>
            </a:endParaRPr>
          </a:p>
        </p:txBody>
      </p:sp>
      <p:sp>
        <p:nvSpPr>
          <p:cNvPr id="15405" name="Rectangle 21"/>
          <p:cNvSpPr>
            <a:spLocks noChangeArrowheads="1"/>
          </p:cNvSpPr>
          <p:nvPr/>
        </p:nvSpPr>
        <p:spPr bwMode="auto">
          <a:xfrm>
            <a:off x="3059832" y="6009161"/>
            <a:ext cx="152400" cy="92075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solidFill>
                <a:prstClr val="black"/>
              </a:solidFill>
            </a:endParaRPr>
          </a:p>
        </p:txBody>
      </p:sp>
      <p:sp>
        <p:nvSpPr>
          <p:cNvPr id="15406" name="Rectangle 22"/>
          <p:cNvSpPr>
            <a:spLocks noChangeArrowheads="1"/>
          </p:cNvSpPr>
          <p:nvPr/>
        </p:nvSpPr>
        <p:spPr bwMode="auto">
          <a:xfrm>
            <a:off x="3051448" y="6316662"/>
            <a:ext cx="152400" cy="92075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solidFill>
                <a:prstClr val="black"/>
              </a:solidFill>
            </a:endParaRPr>
          </a:p>
        </p:txBody>
      </p:sp>
      <p:sp>
        <p:nvSpPr>
          <p:cNvPr id="40" name="3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F636CC-B77E-4E80-A340-A7F09CF16DAF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8305888"/>
              </p:ext>
            </p:extLst>
          </p:nvPr>
        </p:nvGraphicFramePr>
        <p:xfrm>
          <a:off x="1237893" y="2852936"/>
          <a:ext cx="6196965" cy="80073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690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3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299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299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3055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2992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2992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239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2992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647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dirty="0">
                          <a:effectLst/>
                        </a:rPr>
                        <a:t>PONDERACION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</a:rPr>
                        <a:t>15</a:t>
                      </a:r>
                      <a:endParaRPr lang="es-MX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</a:rPr>
                        <a:t>30</a:t>
                      </a:r>
                      <a:endParaRPr lang="es-MX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</a:rPr>
                        <a:t>10</a:t>
                      </a:r>
                      <a:endParaRPr lang="es-MX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</a:rPr>
                        <a:t>10</a:t>
                      </a:r>
                      <a:endParaRPr lang="es-MX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</a:rPr>
                        <a:t>15</a:t>
                      </a:r>
                      <a:endParaRPr lang="es-MX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>
                          <a:effectLst/>
                        </a:rPr>
                        <a:t>10</a:t>
                      </a:r>
                      <a:endParaRPr lang="es-MX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dirty="0">
                          <a:effectLst/>
                        </a:rPr>
                        <a:t>100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79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900" dirty="0">
                          <a:effectLst/>
                        </a:rPr>
                        <a:t> </a:t>
                      </a:r>
                      <a:r>
                        <a:rPr lang="es-MX" sz="1100" dirty="0" smtClean="0">
                          <a:effectLst/>
                        </a:rPr>
                        <a:t>Puntuación.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15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26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11.2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92.2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79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Porcentaje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100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86.9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100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100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100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75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100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94.5</a:t>
                      </a:r>
                      <a:endParaRPr lang="es-MX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" name="Rectangle 23"/>
          <p:cNvSpPr>
            <a:spLocks noChangeArrowheads="1"/>
          </p:cNvSpPr>
          <p:nvPr/>
        </p:nvSpPr>
        <p:spPr bwMode="auto">
          <a:xfrm>
            <a:off x="1473200" y="35972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33" name="6289 Grupo"/>
          <p:cNvGrpSpPr/>
          <p:nvPr/>
        </p:nvGrpSpPr>
        <p:grpSpPr>
          <a:xfrm>
            <a:off x="1241336" y="1268760"/>
            <a:ext cx="6754813" cy="1549400"/>
            <a:chOff x="0" y="0"/>
            <a:chExt cx="6755406" cy="1551024"/>
          </a:xfrm>
        </p:grpSpPr>
        <p:sp>
          <p:nvSpPr>
            <p:cNvPr id="34" name="Cuadro de texto 2"/>
            <p:cNvSpPr txBox="1">
              <a:spLocks noChangeArrowheads="1"/>
            </p:cNvSpPr>
            <p:nvPr/>
          </p:nvSpPr>
          <p:spPr bwMode="auto">
            <a:xfrm rot="17560046">
              <a:off x="148855" y="505519"/>
              <a:ext cx="1428750" cy="5346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ctr">
                <a:spcAft>
                  <a:spcPts val="1200"/>
                </a:spcAft>
              </a:pPr>
              <a:r>
                <a:rPr lang="es-MX" sz="900">
                  <a:effectLst/>
                  <a:latin typeface="Calibri"/>
                  <a:ea typeface="Calibri"/>
                  <a:cs typeface="Times New Roman"/>
                </a:rPr>
                <a:t>JURISDICCION SANITARIA CD. VALLES</a:t>
              </a:r>
              <a:endParaRPr lang="es-MX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35" name="Cuadro de texto 2"/>
            <p:cNvSpPr txBox="1">
              <a:spLocks noChangeArrowheads="1"/>
            </p:cNvSpPr>
            <p:nvPr/>
          </p:nvSpPr>
          <p:spPr bwMode="auto">
            <a:xfrm rot="17631963">
              <a:off x="940981" y="447040"/>
              <a:ext cx="1428750" cy="5346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ctr">
                <a:spcAft>
                  <a:spcPts val="1200"/>
                </a:spcAft>
              </a:pPr>
              <a:r>
                <a:rPr lang="es-MX" sz="900" dirty="0">
                  <a:effectLst/>
                  <a:latin typeface="Calibri"/>
                  <a:ea typeface="Calibri"/>
                  <a:cs typeface="Times New Roman"/>
                </a:rPr>
                <a:t>COBERTURA DIAGNSOTICA</a:t>
              </a:r>
              <a:endParaRPr lang="es-MX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36" name="Cuadro de texto 2"/>
            <p:cNvSpPr txBox="1">
              <a:spLocks noChangeArrowheads="1"/>
            </p:cNvSpPr>
            <p:nvPr/>
          </p:nvSpPr>
          <p:spPr bwMode="auto">
            <a:xfrm rot="17616072">
              <a:off x="1749055" y="489570"/>
              <a:ext cx="1428750" cy="5346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ctr">
                <a:spcAft>
                  <a:spcPts val="1200"/>
                </a:spcAft>
              </a:pPr>
              <a:r>
                <a:rPr lang="es-MX" sz="900" dirty="0">
                  <a:effectLst/>
                  <a:latin typeface="Calibri"/>
                  <a:ea typeface="Calibri"/>
                  <a:cs typeface="Times New Roman"/>
                </a:rPr>
                <a:t>CURACION</a:t>
              </a:r>
              <a:endParaRPr lang="es-MX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37" name="Cuadro de texto 2"/>
            <p:cNvSpPr txBox="1">
              <a:spLocks noChangeArrowheads="1"/>
            </p:cNvSpPr>
            <p:nvPr/>
          </p:nvSpPr>
          <p:spPr bwMode="auto">
            <a:xfrm rot="17472401">
              <a:off x="4274288" y="516151"/>
              <a:ext cx="1428750" cy="5346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ctr">
                <a:spcAft>
                  <a:spcPts val="1200"/>
                </a:spcAft>
              </a:pPr>
              <a:r>
                <a:rPr lang="es-MX" sz="900">
                  <a:effectLst/>
                  <a:latin typeface="Calibri"/>
                  <a:ea typeface="Calibri"/>
                  <a:cs typeface="Times New Roman"/>
                </a:rPr>
                <a:t>OPORTUNIDAD</a:t>
              </a:r>
              <a:endParaRPr lang="es-MX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38" name="Cuadro de texto 2"/>
            <p:cNvSpPr txBox="1">
              <a:spLocks noChangeArrowheads="1"/>
            </p:cNvSpPr>
            <p:nvPr/>
          </p:nvSpPr>
          <p:spPr bwMode="auto">
            <a:xfrm rot="17429336">
              <a:off x="4784652" y="558681"/>
              <a:ext cx="1428750" cy="5346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ctr">
                <a:spcAft>
                  <a:spcPts val="1200"/>
                </a:spcAft>
              </a:pPr>
              <a:r>
                <a:rPr lang="es-MX" sz="900">
                  <a:effectLst/>
                  <a:latin typeface="Calibri"/>
                  <a:ea typeface="Calibri"/>
                  <a:cs typeface="Times New Roman"/>
                </a:rPr>
                <a:t>DIAGNOSTICO DE FARMACORRESISTENCIA</a:t>
              </a:r>
              <a:endParaRPr lang="es-MX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39" name="Cuadro de texto 2"/>
            <p:cNvSpPr txBox="1">
              <a:spLocks noChangeArrowheads="1"/>
            </p:cNvSpPr>
            <p:nvPr/>
          </p:nvSpPr>
          <p:spPr bwMode="auto">
            <a:xfrm rot="17580240">
              <a:off x="2243470" y="462988"/>
              <a:ext cx="1428750" cy="5346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s-MX" sz="900" dirty="0"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s-MX" sz="1100" dirty="0">
                <a:effectLst/>
                <a:latin typeface="Calibri"/>
                <a:ea typeface="Calibri"/>
                <a:cs typeface="Times New Roman"/>
              </a:endParaRPr>
            </a:p>
            <a:p>
              <a:pPr algn="ctr">
                <a:spcAft>
                  <a:spcPts val="0"/>
                </a:spcAft>
              </a:pPr>
              <a:r>
                <a:rPr lang="es-MX" sz="900" dirty="0">
                  <a:effectLst/>
                  <a:latin typeface="Calibri"/>
                  <a:ea typeface="Calibri"/>
                  <a:cs typeface="Times New Roman"/>
                </a:rPr>
                <a:t>MUESTRAS ADECUADAS</a:t>
              </a:r>
              <a:endParaRPr lang="es-MX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41" name="Cuadro de texto 2"/>
            <p:cNvSpPr txBox="1">
              <a:spLocks noChangeArrowheads="1"/>
            </p:cNvSpPr>
            <p:nvPr/>
          </p:nvSpPr>
          <p:spPr bwMode="auto">
            <a:xfrm rot="17592581">
              <a:off x="3492795" y="468304"/>
              <a:ext cx="1428750" cy="5346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s-MX" sz="900" dirty="0"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s-MX" sz="1100" dirty="0">
                <a:effectLst/>
                <a:latin typeface="Calibri"/>
                <a:ea typeface="Calibri"/>
                <a:cs typeface="Times New Roman"/>
              </a:endParaRPr>
            </a:p>
            <a:p>
              <a:pPr algn="ctr">
                <a:spcAft>
                  <a:spcPts val="0"/>
                </a:spcAft>
              </a:pPr>
              <a:r>
                <a:rPr lang="es-MX" sz="900" dirty="0">
                  <a:effectLst/>
                  <a:latin typeface="Calibri"/>
                  <a:ea typeface="Calibri"/>
                  <a:cs typeface="Times New Roman"/>
                </a:rPr>
                <a:t>DETECCION VIH</a:t>
              </a:r>
              <a:endParaRPr lang="es-MX" sz="1100" dirty="0">
                <a:effectLst/>
                <a:latin typeface="Calibri"/>
                <a:ea typeface="Calibri"/>
                <a:cs typeface="Times New Roman"/>
              </a:endParaRPr>
            </a:p>
            <a:p>
              <a:pPr algn="ctr">
                <a:spcAft>
                  <a:spcPts val="1200"/>
                </a:spcAft>
              </a:pPr>
              <a:r>
                <a:rPr lang="es-MX" sz="900" dirty="0"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s-MX" sz="1100" dirty="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42" name="Cuadro de texto 2"/>
            <p:cNvSpPr txBox="1">
              <a:spLocks noChangeArrowheads="1"/>
            </p:cNvSpPr>
            <p:nvPr/>
          </p:nvSpPr>
          <p:spPr bwMode="auto">
            <a:xfrm rot="17595043">
              <a:off x="2801679" y="510834"/>
              <a:ext cx="1428750" cy="5346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s-MX" sz="900">
                  <a:effectLst/>
                  <a:latin typeface="Calibri"/>
                  <a:ea typeface="Calibri"/>
                  <a:cs typeface="Times New Roman"/>
                </a:rPr>
                <a:t> </a:t>
              </a:r>
              <a:endParaRPr lang="es-MX" sz="1100">
                <a:effectLst/>
                <a:latin typeface="Calibri"/>
                <a:ea typeface="Calibri"/>
                <a:cs typeface="Times New Roman"/>
              </a:endParaRPr>
            </a:p>
            <a:p>
              <a:pPr algn="ctr">
                <a:spcAft>
                  <a:spcPts val="0"/>
                </a:spcAft>
              </a:pPr>
              <a:r>
                <a:rPr lang="es-MX" sz="900">
                  <a:effectLst/>
                  <a:latin typeface="Calibri"/>
                  <a:ea typeface="Calibri"/>
                  <a:cs typeface="Times New Roman"/>
                </a:rPr>
                <a:t>DETECCION DM</a:t>
              </a:r>
              <a:endParaRPr lang="es-MX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43" name="Cuadro de texto 2"/>
            <p:cNvSpPr txBox="1">
              <a:spLocks noChangeArrowheads="1"/>
            </p:cNvSpPr>
            <p:nvPr/>
          </p:nvSpPr>
          <p:spPr bwMode="auto">
            <a:xfrm rot="17483181">
              <a:off x="5507665" y="569314"/>
              <a:ext cx="1428750" cy="5346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ctr">
                <a:spcAft>
                  <a:spcPts val="1200"/>
                </a:spcAft>
              </a:pPr>
              <a:r>
                <a:rPr lang="es-MX" sz="900">
                  <a:effectLst/>
                  <a:latin typeface="Calibri"/>
                  <a:ea typeface="Calibri"/>
                  <a:cs typeface="Times New Roman"/>
                </a:rPr>
                <a:t>INDICE DE DESEMPEÑO. </a:t>
              </a:r>
              <a:endParaRPr lang="es-MX" sz="1100">
                <a:effectLst/>
                <a:latin typeface="Calibri"/>
                <a:ea typeface="Calibri"/>
                <a:cs typeface="Times New Roman"/>
              </a:endParaRPr>
            </a:p>
          </p:txBody>
        </p:sp>
        <p:grpSp>
          <p:nvGrpSpPr>
            <p:cNvPr id="44" name="6288 Grupo"/>
            <p:cNvGrpSpPr/>
            <p:nvPr/>
          </p:nvGrpSpPr>
          <p:grpSpPr>
            <a:xfrm>
              <a:off x="0" y="5788"/>
              <a:ext cx="6755406" cy="1506248"/>
              <a:chOff x="0" y="0"/>
              <a:chExt cx="6755406" cy="1506248"/>
            </a:xfrm>
          </p:grpSpPr>
          <p:cxnSp>
            <p:nvCxnSpPr>
              <p:cNvPr id="45" name="28 Conector recto"/>
              <p:cNvCxnSpPr/>
              <p:nvPr/>
            </p:nvCxnSpPr>
            <p:spPr>
              <a:xfrm flipV="1">
                <a:off x="962108" y="0"/>
                <a:ext cx="561340" cy="149034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29 Conector recto"/>
              <p:cNvCxnSpPr/>
              <p:nvPr/>
            </p:nvCxnSpPr>
            <p:spPr>
              <a:xfrm flipV="1">
                <a:off x="0" y="0"/>
                <a:ext cx="561762" cy="149049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30 Conector recto"/>
              <p:cNvCxnSpPr/>
              <p:nvPr/>
            </p:nvCxnSpPr>
            <p:spPr>
              <a:xfrm flipV="1">
                <a:off x="1693628" y="15903"/>
                <a:ext cx="561340" cy="149034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31 Conector recto"/>
              <p:cNvCxnSpPr/>
              <p:nvPr/>
            </p:nvCxnSpPr>
            <p:spPr>
              <a:xfrm flipV="1">
                <a:off x="2329733" y="15903"/>
                <a:ext cx="561340" cy="149034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6272 Conector recto"/>
              <p:cNvCxnSpPr/>
              <p:nvPr/>
            </p:nvCxnSpPr>
            <p:spPr>
              <a:xfrm flipV="1">
                <a:off x="2941983" y="7951"/>
                <a:ext cx="561340" cy="149034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6273 Conector recto"/>
              <p:cNvCxnSpPr/>
              <p:nvPr/>
            </p:nvCxnSpPr>
            <p:spPr>
              <a:xfrm flipV="1">
                <a:off x="3593990" y="7951"/>
                <a:ext cx="561340" cy="149034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6274 Conector recto"/>
              <p:cNvCxnSpPr/>
              <p:nvPr/>
            </p:nvCxnSpPr>
            <p:spPr>
              <a:xfrm flipV="1">
                <a:off x="4198289" y="15903"/>
                <a:ext cx="561340" cy="149034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6275 Conector recto"/>
              <p:cNvCxnSpPr/>
              <p:nvPr/>
            </p:nvCxnSpPr>
            <p:spPr>
              <a:xfrm flipV="1">
                <a:off x="4842345" y="7951"/>
                <a:ext cx="561340" cy="149034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6276 Conector recto"/>
              <p:cNvCxnSpPr/>
              <p:nvPr/>
            </p:nvCxnSpPr>
            <p:spPr>
              <a:xfrm flipV="1">
                <a:off x="5557962" y="7951"/>
                <a:ext cx="561340" cy="149034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6283 Conector recto"/>
              <p:cNvCxnSpPr/>
              <p:nvPr/>
            </p:nvCxnSpPr>
            <p:spPr>
              <a:xfrm flipV="1">
                <a:off x="6194066" y="7951"/>
                <a:ext cx="561340" cy="1490345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6284 Conector recto"/>
              <p:cNvCxnSpPr/>
              <p:nvPr/>
            </p:nvCxnSpPr>
            <p:spPr>
              <a:xfrm>
                <a:off x="564543" y="0"/>
                <a:ext cx="6190863" cy="1590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" name="Rectangle 33"/>
          <p:cNvSpPr>
            <a:spLocks noChangeArrowheads="1"/>
          </p:cNvSpPr>
          <p:nvPr/>
        </p:nvSpPr>
        <p:spPr bwMode="auto">
          <a:xfrm>
            <a:off x="1473200" y="40544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443288" algn="l"/>
              </a:tabLst>
            </a:pPr>
            <a:endParaRPr kumimoji="0" lang="es-MX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443288" algn="l"/>
              </a:tabLst>
            </a:pPr>
            <a:r>
              <a:rPr kumimoji="0" lang="es-MX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es-MX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4438773"/>
              </p:ext>
            </p:extLst>
          </p:nvPr>
        </p:nvGraphicFramePr>
        <p:xfrm>
          <a:off x="5004047" y="3745329"/>
          <a:ext cx="3672410" cy="25639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0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762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9482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900" dirty="0" smtClean="0"/>
                        <a:t>OBSERVACIONES</a:t>
                      </a:r>
                      <a:endParaRPr lang="es-MX" sz="9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4574">
                <a:tc>
                  <a:txBody>
                    <a:bodyPr/>
                    <a:lstStyle/>
                    <a:p>
                      <a:r>
                        <a:rPr lang="es-MX" sz="1100" dirty="0" smtClean="0"/>
                        <a:t>1</a:t>
                      </a:r>
                      <a:endParaRPr lang="es-MX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100" dirty="0" smtClean="0"/>
                        <a:t>68 de 68</a:t>
                      </a:r>
                      <a:endParaRPr lang="es-MX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dirty="0" smtClean="0"/>
                        <a:t>109%</a:t>
                      </a:r>
                      <a:endParaRPr lang="es-MX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6348">
                <a:tc>
                  <a:txBody>
                    <a:bodyPr/>
                    <a:lstStyle/>
                    <a:p>
                      <a:r>
                        <a:rPr lang="es-MX" sz="1100" dirty="0" smtClean="0"/>
                        <a:t>2</a:t>
                      </a:r>
                      <a:endParaRPr lang="es-MX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100" dirty="0" smtClean="0"/>
                        <a:t>20</a:t>
                      </a:r>
                      <a:r>
                        <a:rPr lang="es-MX" sz="1100" baseline="0" dirty="0" smtClean="0"/>
                        <a:t> de 23</a:t>
                      </a:r>
                      <a:endParaRPr lang="es-MX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dirty="0" smtClean="0"/>
                        <a:t>86.9% 1 fracaso,</a:t>
                      </a:r>
                      <a:r>
                        <a:rPr lang="es-MX" sz="1100" baseline="0" dirty="0" smtClean="0"/>
                        <a:t> 1 </a:t>
                      </a:r>
                      <a:r>
                        <a:rPr lang="es-MX" sz="1100" baseline="0" dirty="0" err="1" smtClean="0"/>
                        <a:t>defun</a:t>
                      </a:r>
                      <a:r>
                        <a:rPr lang="es-MX" sz="1100" baseline="0" dirty="0" smtClean="0"/>
                        <a:t>, 1 abandono</a:t>
                      </a:r>
                      <a:endParaRPr lang="es-MX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9226">
                <a:tc>
                  <a:txBody>
                    <a:bodyPr/>
                    <a:lstStyle/>
                    <a:p>
                      <a:r>
                        <a:rPr lang="es-MX" sz="1100" dirty="0" smtClean="0"/>
                        <a:t>3</a:t>
                      </a:r>
                      <a:endParaRPr lang="es-MX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100" dirty="0" smtClean="0"/>
                        <a:t>100%</a:t>
                      </a:r>
                      <a:endParaRPr lang="es-MX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11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8178">
                <a:tc>
                  <a:txBody>
                    <a:bodyPr/>
                    <a:lstStyle/>
                    <a:p>
                      <a:r>
                        <a:rPr lang="es-MX" sz="1100" dirty="0" smtClean="0"/>
                        <a:t>4</a:t>
                      </a:r>
                      <a:endParaRPr lang="es-MX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100" dirty="0" smtClean="0"/>
                        <a:t>68</a:t>
                      </a:r>
                      <a:r>
                        <a:rPr lang="es-MX" sz="1100" baseline="0" dirty="0" smtClean="0"/>
                        <a:t> de 68</a:t>
                      </a:r>
                      <a:endParaRPr lang="es-MX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r>
                        <a:rPr lang="es-MX" sz="1100" dirty="0" smtClean="0"/>
                        <a:t>5</a:t>
                      </a:r>
                      <a:endParaRPr lang="es-MX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100" baseline="0" dirty="0" smtClean="0"/>
                        <a:t>68 de 68</a:t>
                      </a:r>
                      <a:endParaRPr lang="es-MX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MX" sz="11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r>
                        <a:rPr lang="es-MX" sz="1100" dirty="0" smtClean="0"/>
                        <a:t>6</a:t>
                      </a:r>
                      <a:endParaRPr lang="es-MX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100" dirty="0" smtClean="0"/>
                        <a:t>39 de 52</a:t>
                      </a:r>
                      <a:endParaRPr lang="es-MX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dirty="0" smtClean="0"/>
                        <a:t>13 (+++)</a:t>
                      </a:r>
                      <a:endParaRPr lang="es-MX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6024">
                <a:tc>
                  <a:txBody>
                    <a:bodyPr/>
                    <a:lstStyle/>
                    <a:p>
                      <a:r>
                        <a:rPr lang="es-MX" sz="1100" b="1" dirty="0" smtClean="0"/>
                        <a:t>7</a:t>
                      </a:r>
                      <a:endParaRPr lang="es-MX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4 de 4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79966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D07130-7E29-4672-940D-3E251CDCF182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18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323528" y="2060848"/>
            <a:ext cx="828092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400" dirty="0" smtClean="0"/>
              <a:t>PROBLEMATICA Y ESTRATEGIAS. </a:t>
            </a:r>
            <a:endParaRPr lang="es-MX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611560" y="548680"/>
            <a:ext cx="756084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PROBLEMÁTICA</a:t>
            </a:r>
          </a:p>
          <a:p>
            <a:endParaRPr lang="es-MX" dirty="0"/>
          </a:p>
          <a:p>
            <a:pPr>
              <a:buFont typeface="Arial" pitchFamily="34" charset="0"/>
              <a:buChar char="•"/>
            </a:pPr>
            <a:r>
              <a:rPr lang="es-MX" dirty="0" smtClean="0"/>
              <a:t> Apatía del personal de salud.</a:t>
            </a:r>
          </a:p>
          <a:p>
            <a:pPr>
              <a:buFont typeface="Arial" pitchFamily="34" charset="0"/>
              <a:buChar char="•"/>
            </a:pPr>
            <a:r>
              <a:rPr lang="es-MX" dirty="0"/>
              <a:t> </a:t>
            </a:r>
            <a:r>
              <a:rPr lang="es-MX" dirty="0" smtClean="0"/>
              <a:t>Falta de compromiso de la unidad para traslado de muestras al </a:t>
            </a:r>
            <a:r>
              <a:rPr lang="es-MX" dirty="0" err="1" smtClean="0"/>
              <a:t>Lab</a:t>
            </a:r>
            <a:r>
              <a:rPr lang="es-MX" dirty="0" smtClean="0"/>
              <a:t> Jurisdiccional.</a:t>
            </a:r>
          </a:p>
          <a:p>
            <a:pPr>
              <a:buFont typeface="Arial" pitchFamily="34" charset="0"/>
              <a:buChar char="•"/>
            </a:pPr>
            <a:r>
              <a:rPr lang="es-MX" dirty="0"/>
              <a:t> </a:t>
            </a:r>
            <a:r>
              <a:rPr lang="es-MX" dirty="0" smtClean="0"/>
              <a:t>Mala rotulación de muestras. </a:t>
            </a:r>
          </a:p>
          <a:p>
            <a:pPr>
              <a:buFont typeface="Arial" pitchFamily="34" charset="0"/>
              <a:buChar char="•"/>
            </a:pPr>
            <a:r>
              <a:rPr lang="es-MX" dirty="0"/>
              <a:t> </a:t>
            </a:r>
            <a:r>
              <a:rPr lang="es-MX" dirty="0" smtClean="0"/>
              <a:t>No ofertan detección.</a:t>
            </a:r>
          </a:p>
          <a:p>
            <a:pPr>
              <a:buFont typeface="Arial" pitchFamily="34" charset="0"/>
              <a:buChar char="•"/>
            </a:pPr>
            <a:r>
              <a:rPr lang="es-MX" dirty="0" smtClean="0"/>
              <a:t> Pierden papelería para ingreso. </a:t>
            </a:r>
          </a:p>
          <a:p>
            <a:pPr>
              <a:buFont typeface="Arial" pitchFamily="34" charset="0"/>
              <a:buChar char="•"/>
            </a:pPr>
            <a:r>
              <a:rPr lang="es-MX" dirty="0" smtClean="0"/>
              <a:t> Vehículos han estado hasta 3 meses sin funcionar. </a:t>
            </a:r>
          </a:p>
          <a:p>
            <a:pPr>
              <a:buFont typeface="Arial" pitchFamily="34" charset="0"/>
              <a:buChar char="•"/>
            </a:pPr>
            <a:endParaRPr lang="es-MX" dirty="0" smtClean="0"/>
          </a:p>
          <a:p>
            <a:pPr>
              <a:buFont typeface="Arial" pitchFamily="34" charset="0"/>
              <a:buChar char="•"/>
            </a:pPr>
            <a:r>
              <a:rPr lang="es-MX" dirty="0" smtClean="0"/>
              <a:t>Casos:</a:t>
            </a:r>
          </a:p>
          <a:p>
            <a:pPr lvl="1">
              <a:buFont typeface="Arial" pitchFamily="34" charset="0"/>
              <a:buChar char="•"/>
            </a:pPr>
            <a:r>
              <a:rPr lang="es-MX" dirty="0" smtClean="0"/>
              <a:t>Solicitan atención medica ya con el cuadro muy avanzado.</a:t>
            </a:r>
          </a:p>
          <a:p>
            <a:pPr lvl="1">
              <a:buFont typeface="Arial" pitchFamily="34" charset="0"/>
              <a:buChar char="•"/>
            </a:pPr>
            <a:r>
              <a:rPr lang="es-MX" dirty="0" smtClean="0"/>
              <a:t>Se solicitan BK y no regresan</a:t>
            </a:r>
          </a:p>
          <a:p>
            <a:pPr lvl="1"/>
            <a:endParaRPr lang="es-MX" dirty="0" smtClean="0"/>
          </a:p>
          <a:p>
            <a:pPr lvl="1">
              <a:buFont typeface="Arial" pitchFamily="34" charset="0"/>
              <a:buChar char="•"/>
            </a:pPr>
            <a:endParaRPr lang="es-MX" dirty="0" smtClean="0"/>
          </a:p>
          <a:p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Gráfico"/>
          <p:cNvGraphicFramePr/>
          <p:nvPr>
            <p:extLst>
              <p:ext uri="{D42A27DB-BD31-4B8C-83A1-F6EECF244321}">
                <p14:modId xmlns:p14="http://schemas.microsoft.com/office/powerpoint/2010/main" val="1288834597"/>
              </p:ext>
            </p:extLst>
          </p:nvPr>
        </p:nvGraphicFramePr>
        <p:xfrm>
          <a:off x="357158" y="1071546"/>
          <a:ext cx="8358246" cy="57864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s-MX" sz="3200" dirty="0"/>
              <a:t/>
            </a:r>
            <a:br>
              <a:rPr lang="es-MX" sz="3200" dirty="0"/>
            </a:br>
            <a:r>
              <a:rPr lang="es-MX" sz="3200" dirty="0" smtClean="0"/>
              <a:t>COMPARATIVO</a:t>
            </a:r>
            <a:r>
              <a:rPr lang="es-MX" sz="3200" dirty="0"/>
              <a:t/>
            </a:r>
            <a:br>
              <a:rPr lang="es-MX" sz="3200" dirty="0"/>
            </a:br>
            <a:endParaRPr lang="es-MX" sz="3200" dirty="0"/>
          </a:p>
        </p:txBody>
      </p:sp>
      <p:pic>
        <p:nvPicPr>
          <p:cNvPr id="8" name="Picture 2" descr="http://www.coesposlp.gob.mx/imagenes/LogoGobiernoSLP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1512168" cy="881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26350" y="260648"/>
            <a:ext cx="594122" cy="1079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971600" y="764704"/>
            <a:ext cx="756084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 smtClean="0"/>
              <a:t>ESTRATEGIAS.</a:t>
            </a:r>
          </a:p>
          <a:p>
            <a:pPr algn="just"/>
            <a:endParaRPr lang="es-MX" dirty="0"/>
          </a:p>
          <a:p>
            <a:pPr algn="just">
              <a:buFont typeface="Arial" pitchFamily="34" charset="0"/>
              <a:buChar char="•"/>
            </a:pPr>
            <a:r>
              <a:rPr lang="es-MX" dirty="0" smtClean="0"/>
              <a:t> Las brigadas tienen la indicación de mi persona, que cada vez que se acude a un centro de salud, ellos pregunten a ala población asistente el motivo de consulta o preguntar si alguien acude por IRA para poder tomar BK. </a:t>
            </a:r>
          </a:p>
          <a:p>
            <a:pPr algn="just">
              <a:buFont typeface="Arial" pitchFamily="34" charset="0"/>
              <a:buChar char="•"/>
            </a:pPr>
            <a:endParaRPr lang="es-MX" dirty="0" smtClean="0"/>
          </a:p>
          <a:p>
            <a:pPr algn="just">
              <a:buFont typeface="Arial" pitchFamily="34" charset="0"/>
              <a:buChar char="•"/>
            </a:pPr>
            <a:r>
              <a:rPr lang="es-MX" dirty="0"/>
              <a:t> </a:t>
            </a:r>
            <a:r>
              <a:rPr lang="es-MX" dirty="0" smtClean="0"/>
              <a:t>Supervisión del programa con enfoque en reporte de IRAS y cuestionar la toma de BK.</a:t>
            </a:r>
          </a:p>
          <a:p>
            <a:pPr algn="just">
              <a:buFont typeface="Arial" pitchFamily="34" charset="0"/>
              <a:buChar char="•"/>
            </a:pPr>
            <a:endParaRPr lang="es-MX" dirty="0"/>
          </a:p>
          <a:p>
            <a:pPr algn="just">
              <a:buFont typeface="Arial" pitchFamily="34" charset="0"/>
              <a:buChar char="•"/>
            </a:pPr>
            <a:r>
              <a:rPr lang="es-MX" dirty="0" smtClean="0"/>
              <a:t> Oferta de BK en las unidades de salud en DM, Asma, EPOC, </a:t>
            </a:r>
            <a:r>
              <a:rPr lang="es-MX" dirty="0" err="1" smtClean="0"/>
              <a:t>Inmuno</a:t>
            </a:r>
            <a:r>
              <a:rPr lang="es-MX" dirty="0" smtClean="0"/>
              <a:t> comprometidos. </a:t>
            </a:r>
          </a:p>
          <a:p>
            <a:pPr algn="just"/>
            <a:endParaRPr lang="es-MX" dirty="0" smtClean="0"/>
          </a:p>
          <a:p>
            <a:pPr algn="just">
              <a:buFont typeface="Arial" pitchFamily="34" charset="0"/>
              <a:buChar char="•"/>
            </a:pPr>
            <a:r>
              <a:rPr lang="es-MX" dirty="0" smtClean="0"/>
              <a:t> Ruta de recolección de BK (poco factible). </a:t>
            </a:r>
          </a:p>
          <a:p>
            <a:pPr algn="just">
              <a:buFont typeface="Arial" pitchFamily="34" charset="0"/>
              <a:buChar char="•"/>
            </a:pPr>
            <a:endParaRPr lang="es-MX" dirty="0" smtClean="0"/>
          </a:p>
          <a:p>
            <a:pPr algn="just">
              <a:buFont typeface="Arial" pitchFamily="34" charset="0"/>
              <a:buChar char="•"/>
            </a:pPr>
            <a:r>
              <a:rPr lang="es-MX" dirty="0" smtClean="0"/>
              <a:t> Platicas programadas para detección de casos.</a:t>
            </a:r>
          </a:p>
          <a:p>
            <a:pPr algn="just">
              <a:buFont typeface="Arial" pitchFamily="34" charset="0"/>
              <a:buChar char="•"/>
            </a:pPr>
            <a:endParaRPr lang="es-MX" dirty="0" smtClean="0"/>
          </a:p>
          <a:p>
            <a:pPr algn="just">
              <a:buFont typeface="Arial" pitchFamily="34" charset="0"/>
              <a:buChar char="•"/>
            </a:pPr>
            <a:r>
              <a:rPr lang="es-MX" dirty="0" smtClean="0"/>
              <a:t>Visitas a grupos de riesgo. </a:t>
            </a:r>
          </a:p>
          <a:p>
            <a:pPr algn="just"/>
            <a:endParaRPr lang="es-MX" dirty="0" smtClean="0"/>
          </a:p>
          <a:p>
            <a:pPr algn="just">
              <a:buFont typeface="Arial" pitchFamily="34" charset="0"/>
              <a:buChar char="•"/>
            </a:pPr>
            <a:r>
              <a:rPr lang="es-MX" dirty="0" smtClean="0"/>
              <a:t>Visitas domiciliarias a los casos.</a:t>
            </a:r>
          </a:p>
          <a:p>
            <a:pPr algn="just">
              <a:buFont typeface="Arial" pitchFamily="34" charset="0"/>
              <a:buChar char="•"/>
            </a:pPr>
            <a:endParaRPr lang="es-MX" dirty="0" smtClean="0"/>
          </a:p>
          <a:p>
            <a:pPr algn="just">
              <a:buFont typeface="Arial" pitchFamily="34" charset="0"/>
              <a:buChar char="•"/>
            </a:pP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D07130-7E29-4672-940D-3E251CDCF182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/>
          <a:srcRect l="14027" t="1766" r="12367"/>
          <a:stretch/>
        </p:blipFill>
        <p:spPr>
          <a:xfrm>
            <a:off x="-108520" y="-99392"/>
            <a:ext cx="9577064" cy="7185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8616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D07130-7E29-4672-940D-3E251CDCF182}" type="slidenum">
              <a:rPr lang="es-E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</a:t>
            </a:fld>
            <a:endParaRPr lang="es-E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/>
          <a:srcRect l="12367" t="782" r="12367"/>
          <a:stretch/>
        </p:blipFill>
        <p:spPr>
          <a:xfrm>
            <a:off x="-324544" y="-171400"/>
            <a:ext cx="9793088" cy="72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2922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570724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s-MX" sz="3200" dirty="0"/>
              <a:t/>
            </a:r>
            <a:br>
              <a:rPr lang="es-MX" sz="3200" dirty="0"/>
            </a:br>
            <a:r>
              <a:rPr lang="es-MX" sz="3200" dirty="0"/>
              <a:t>CASOS </a:t>
            </a:r>
            <a:r>
              <a:rPr lang="es-MX" sz="3200" dirty="0" smtClean="0"/>
              <a:t>DETECTADOS</a:t>
            </a:r>
            <a:br>
              <a:rPr lang="es-MX" sz="3200" dirty="0" smtClean="0"/>
            </a:br>
            <a:r>
              <a:rPr lang="es-MX" sz="3200" dirty="0" smtClean="0"/>
              <a:t>Noviembre 2018</a:t>
            </a:r>
            <a:r>
              <a:rPr lang="es-MX" sz="3200" dirty="0"/>
              <a:t/>
            </a:r>
            <a:br>
              <a:rPr lang="es-MX" sz="3200" dirty="0"/>
            </a:br>
            <a:endParaRPr lang="es-MX" sz="3200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47868901"/>
              </p:ext>
            </p:extLst>
          </p:nvPr>
        </p:nvGraphicFramePr>
        <p:xfrm>
          <a:off x="467544" y="1916832"/>
          <a:ext cx="8254680" cy="325603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299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35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48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4280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2228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11917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6915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5871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12023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71503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82072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693034">
                <a:tc>
                  <a:txBody>
                    <a:bodyPr/>
                    <a:lstStyle/>
                    <a:p>
                      <a:pPr algn="ctr"/>
                      <a:r>
                        <a:rPr lang="es-MX" sz="1000" b="1" dirty="0" smtClean="0"/>
                        <a:t>UNIDAD</a:t>
                      </a:r>
                      <a:endParaRPr lang="es-MX" sz="10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b="1" dirty="0" smtClean="0"/>
                        <a:t>PULMONAR</a:t>
                      </a:r>
                      <a:endParaRPr lang="es-MX" sz="10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b="1" dirty="0" smtClean="0"/>
                        <a:t>MENINGEA</a:t>
                      </a:r>
                      <a:endParaRPr lang="es-MX" sz="10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b="1" dirty="0" smtClean="0"/>
                        <a:t>OSEA</a:t>
                      </a:r>
                      <a:endParaRPr lang="es-MX" sz="10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b="1" dirty="0" smtClean="0"/>
                        <a:t>PIEL</a:t>
                      </a:r>
                      <a:endParaRPr lang="es-MX" sz="10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b="1" dirty="0" smtClean="0"/>
                        <a:t>GANGLIONAR</a:t>
                      </a:r>
                      <a:endParaRPr lang="es-MX" sz="10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b="1" dirty="0" smtClean="0"/>
                        <a:t>MILIAR</a:t>
                      </a:r>
                      <a:endParaRPr lang="es-MX" sz="10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b="1" dirty="0" smtClean="0"/>
                        <a:t>PLEURAL</a:t>
                      </a:r>
                      <a:endParaRPr lang="es-MX" sz="10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b="1" dirty="0" smtClean="0"/>
                        <a:t>OTRAS</a:t>
                      </a:r>
                      <a:endParaRPr lang="es-MX" sz="10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b="1" dirty="0" smtClean="0"/>
                        <a:t>MIXTA</a:t>
                      </a:r>
                      <a:endParaRPr lang="es-MX" sz="10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000" b="1" dirty="0" smtClean="0"/>
                        <a:t>TOTAL</a:t>
                      </a:r>
                      <a:endParaRPr lang="es-MX" sz="10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9094">
                <a:tc>
                  <a:txBody>
                    <a:bodyPr/>
                    <a:lstStyle/>
                    <a:p>
                      <a:pPr algn="ctr"/>
                      <a:endParaRPr lang="es-MX" sz="1000" b="1" dirty="0" smtClean="0"/>
                    </a:p>
                    <a:p>
                      <a:pPr algn="ctr"/>
                      <a:r>
                        <a:rPr lang="es-MX" sz="1000" b="1" dirty="0" smtClean="0"/>
                        <a:t>SSA</a:t>
                      </a:r>
                      <a:endParaRPr lang="es-MX" sz="1000" b="1" dirty="0"/>
                    </a:p>
                  </a:txBody>
                  <a:tcPr marL="68580" marR="685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b="0" dirty="0" smtClean="0"/>
                        <a:t>25</a:t>
                      </a:r>
                      <a:endParaRPr lang="es-MX" sz="1100" b="0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68580" marR="685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/>
                        <a:t>1</a:t>
                      </a:r>
                      <a:endParaRPr lang="es-MX" sz="1400" b="0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68580" marR="685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/>
                        <a:t>1</a:t>
                      </a:r>
                      <a:endParaRPr lang="es-MX" sz="1400" b="0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68580" marR="685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/>
                        <a:t>0</a:t>
                      </a:r>
                      <a:endParaRPr lang="es-MX" sz="1400" b="0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68580" marR="685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/>
                        <a:t>1</a:t>
                      </a:r>
                      <a:endParaRPr lang="es-MX" sz="1400" b="0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68580" marR="685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/>
                        <a:t>0</a:t>
                      </a:r>
                      <a:endParaRPr lang="es-MX" sz="1400" b="0" dirty="0"/>
                    </a:p>
                  </a:txBody>
                  <a:tcPr marL="68580" marR="685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/>
                        <a:t>0</a:t>
                      </a:r>
                      <a:endParaRPr lang="es-MX" sz="1400" b="0" dirty="0"/>
                    </a:p>
                  </a:txBody>
                  <a:tcPr marL="68580" marR="685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/>
                        <a:t>0</a:t>
                      </a:r>
                      <a:endParaRPr lang="es-MX" sz="1400" b="0" dirty="0"/>
                    </a:p>
                  </a:txBody>
                  <a:tcPr marL="68580" marR="685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/>
                        <a:t>1</a:t>
                      </a:r>
                      <a:endParaRPr lang="es-MX" sz="1400" b="0" dirty="0"/>
                    </a:p>
                  </a:txBody>
                  <a:tcPr marL="68580" marR="685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/>
                        <a:t>29</a:t>
                      </a:r>
                      <a:endParaRPr lang="es-MX" sz="1400" b="0" dirty="0"/>
                    </a:p>
                  </a:txBody>
                  <a:tcPr marL="68580" marR="685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3418">
                <a:tc>
                  <a:txBody>
                    <a:bodyPr/>
                    <a:lstStyle/>
                    <a:p>
                      <a:pPr algn="ctr"/>
                      <a:endParaRPr lang="es-MX" sz="1000" b="1" dirty="0" smtClean="0"/>
                    </a:p>
                    <a:p>
                      <a:pPr algn="ctr"/>
                      <a:r>
                        <a:rPr lang="es-MX" sz="1000" b="1" dirty="0" smtClean="0"/>
                        <a:t>IMSS</a:t>
                      </a:r>
                      <a:endParaRPr lang="es-MX" sz="1000" b="1" dirty="0"/>
                    </a:p>
                  </a:txBody>
                  <a:tcPr marL="68580" marR="685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b="0" dirty="0" smtClean="0"/>
                        <a:t>24</a:t>
                      </a:r>
                      <a:endParaRPr lang="es-MX" sz="1100" b="0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68580" marR="685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b="0" dirty="0" smtClean="0"/>
                        <a:t>0</a:t>
                      </a:r>
                      <a:endParaRPr lang="es-MX" sz="1100" b="0" dirty="0"/>
                    </a:p>
                  </a:txBody>
                  <a:tcPr marL="68580" marR="685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b="0" dirty="0" smtClean="0"/>
                        <a:t>0</a:t>
                      </a:r>
                      <a:endParaRPr lang="es-MX" sz="1100" b="0" dirty="0"/>
                    </a:p>
                  </a:txBody>
                  <a:tcPr marL="68580" marR="685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/>
                        <a:t>1</a:t>
                      </a:r>
                      <a:endParaRPr lang="es-MX" sz="1400" b="0" dirty="0"/>
                    </a:p>
                  </a:txBody>
                  <a:tcPr marL="68580" marR="685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/>
                        <a:t>1</a:t>
                      </a:r>
                      <a:endParaRPr lang="es-MX" sz="1400" b="0" dirty="0"/>
                    </a:p>
                  </a:txBody>
                  <a:tcPr marL="68580" marR="685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/>
                        <a:t>2</a:t>
                      </a:r>
                      <a:endParaRPr lang="es-MX" sz="1400" b="0" dirty="0"/>
                    </a:p>
                  </a:txBody>
                  <a:tcPr marL="68580" marR="685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/>
                        <a:t>1</a:t>
                      </a:r>
                      <a:endParaRPr lang="es-MX" sz="1400" b="0" dirty="0"/>
                    </a:p>
                  </a:txBody>
                  <a:tcPr marL="68580" marR="685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/>
                        <a:t>1</a:t>
                      </a:r>
                      <a:endParaRPr lang="es-MX" sz="1400" b="0" dirty="0"/>
                    </a:p>
                  </a:txBody>
                  <a:tcPr marL="68580" marR="685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/>
                        <a:t>0</a:t>
                      </a:r>
                      <a:endParaRPr lang="es-MX" sz="1400" b="0" dirty="0"/>
                    </a:p>
                  </a:txBody>
                  <a:tcPr marL="68580" marR="685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/>
                        <a:t>30</a:t>
                      </a:r>
                      <a:endParaRPr lang="es-MX" sz="1400" b="0" dirty="0"/>
                    </a:p>
                  </a:txBody>
                  <a:tcPr marL="68580" marR="685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2686">
                <a:tc>
                  <a:txBody>
                    <a:bodyPr/>
                    <a:lstStyle/>
                    <a:p>
                      <a:pPr algn="ctr"/>
                      <a:endParaRPr lang="es-MX" sz="1000" b="1" dirty="0" smtClean="0"/>
                    </a:p>
                    <a:p>
                      <a:pPr algn="ctr"/>
                      <a:r>
                        <a:rPr lang="es-MX" sz="1000" b="1" dirty="0" smtClean="0"/>
                        <a:t>ISSSTE</a:t>
                      </a:r>
                      <a:endParaRPr lang="es-MX" sz="1000" b="1" dirty="0"/>
                    </a:p>
                  </a:txBody>
                  <a:tcPr marL="68580" marR="685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b="0" dirty="0" smtClean="0"/>
                        <a:t>4</a:t>
                      </a:r>
                      <a:endParaRPr lang="es-MX" sz="1100" b="0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68580" marR="685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</a:rPr>
                        <a:t>1</a:t>
                      </a:r>
                      <a:endParaRPr lang="es-MX" sz="1400" b="0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68580" marR="685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</a:rPr>
                        <a:t>0</a:t>
                      </a:r>
                      <a:endParaRPr lang="es-MX" sz="1400" b="0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68580" marR="685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/>
                        <a:t>0</a:t>
                      </a:r>
                      <a:endParaRPr lang="es-MX" sz="1400" b="0" dirty="0"/>
                    </a:p>
                  </a:txBody>
                  <a:tcPr marL="68580" marR="685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/>
                        <a:t>0</a:t>
                      </a:r>
                      <a:endParaRPr lang="es-MX" sz="1400" b="0" dirty="0"/>
                    </a:p>
                  </a:txBody>
                  <a:tcPr marL="68580" marR="685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/>
                        <a:t>0</a:t>
                      </a:r>
                      <a:endParaRPr lang="es-MX" sz="1400" b="0" dirty="0"/>
                    </a:p>
                  </a:txBody>
                  <a:tcPr marL="68580" marR="685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/>
                        <a:t>0</a:t>
                      </a:r>
                      <a:endParaRPr lang="es-MX" sz="1400" b="0" dirty="0"/>
                    </a:p>
                  </a:txBody>
                  <a:tcPr marL="68580" marR="685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/>
                        <a:t>0</a:t>
                      </a:r>
                      <a:endParaRPr lang="es-MX" sz="1400" b="0" dirty="0"/>
                    </a:p>
                  </a:txBody>
                  <a:tcPr marL="68580" marR="685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/>
                        <a:t>0</a:t>
                      </a:r>
                      <a:endParaRPr lang="es-MX" sz="1400" b="0" dirty="0"/>
                    </a:p>
                  </a:txBody>
                  <a:tcPr marL="68580" marR="685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/>
                        <a:t>5</a:t>
                      </a:r>
                      <a:endParaRPr lang="es-MX" sz="1400" b="0" dirty="0"/>
                    </a:p>
                  </a:txBody>
                  <a:tcPr marL="68580" marR="685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es-MX" sz="1000" b="1" dirty="0" smtClean="0"/>
                        <a:t>IMSS PROSPERA</a:t>
                      </a:r>
                      <a:endParaRPr lang="es-MX" sz="1000" b="1" dirty="0"/>
                    </a:p>
                  </a:txBody>
                  <a:tcPr marL="68580" marR="685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b="0" dirty="0" smtClean="0"/>
                        <a:t>2</a:t>
                      </a:r>
                      <a:endParaRPr lang="es-MX" sz="1100" b="0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68580" marR="685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</a:rPr>
                        <a:t>0</a:t>
                      </a:r>
                      <a:endParaRPr lang="es-MX" sz="1400" b="0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68580" marR="685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</a:rPr>
                        <a:t>0</a:t>
                      </a:r>
                      <a:endParaRPr lang="es-MX" sz="1400" b="0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68580" marR="685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</a:rPr>
                        <a:t>0</a:t>
                      </a:r>
                      <a:endParaRPr lang="es-MX" sz="1400" b="0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68580" marR="685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</a:rPr>
                        <a:t>0</a:t>
                      </a:r>
                      <a:endParaRPr lang="es-MX" sz="1400" b="0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68580" marR="685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</a:rPr>
                        <a:t>2</a:t>
                      </a:r>
                      <a:endParaRPr lang="es-MX" sz="1400" b="0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68580" marR="685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</a:rPr>
                        <a:t>0</a:t>
                      </a:r>
                      <a:endParaRPr lang="es-MX" sz="1400" b="0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68580" marR="685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</a:rPr>
                        <a:t>0</a:t>
                      </a:r>
                      <a:endParaRPr lang="es-MX" sz="1400" b="0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68580" marR="685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</a:rPr>
                        <a:t>0</a:t>
                      </a:r>
                      <a:endParaRPr lang="es-MX" sz="1400" b="0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68580" marR="685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/>
                        <a:t>4</a:t>
                      </a:r>
                      <a:endParaRPr lang="es-MX" sz="1400" b="0" dirty="0" smtClean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68580" marR="685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91740">
                <a:tc>
                  <a:txBody>
                    <a:bodyPr/>
                    <a:lstStyle/>
                    <a:p>
                      <a:pPr algn="ctr"/>
                      <a:endParaRPr lang="es-MX" sz="1000" b="1" dirty="0" smtClean="0"/>
                    </a:p>
                    <a:p>
                      <a:pPr algn="ctr"/>
                      <a:r>
                        <a:rPr lang="es-MX" sz="1000" b="1" dirty="0" smtClean="0"/>
                        <a:t>TOTAL</a:t>
                      </a:r>
                      <a:endParaRPr lang="es-MX" sz="1000" b="1" dirty="0"/>
                    </a:p>
                  </a:txBody>
                  <a:tcPr marL="68580" marR="685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b="0" dirty="0" smtClean="0"/>
                        <a:t>55</a:t>
                      </a:r>
                      <a:endParaRPr lang="es-MX" sz="1100" b="0" dirty="0"/>
                    </a:p>
                  </a:txBody>
                  <a:tcPr marL="68580" marR="685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/>
                        <a:t>2</a:t>
                      </a:r>
                      <a:endParaRPr lang="es-MX" sz="1400" b="0" dirty="0"/>
                    </a:p>
                  </a:txBody>
                  <a:tcPr marL="68580" marR="685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/>
                        <a:t>1</a:t>
                      </a:r>
                      <a:endParaRPr lang="es-MX" sz="1400" b="0" dirty="0"/>
                    </a:p>
                  </a:txBody>
                  <a:tcPr marL="68580" marR="685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/>
                        <a:t>1</a:t>
                      </a:r>
                      <a:endParaRPr lang="es-MX" sz="1400" b="0" dirty="0"/>
                    </a:p>
                  </a:txBody>
                  <a:tcPr marL="68580" marR="685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/>
                        <a:t>2</a:t>
                      </a:r>
                      <a:endParaRPr lang="es-MX" sz="1400" b="0" dirty="0"/>
                    </a:p>
                  </a:txBody>
                  <a:tcPr marL="68580" marR="685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/>
                        <a:t>4</a:t>
                      </a:r>
                      <a:endParaRPr lang="es-MX" sz="1400" b="0" dirty="0"/>
                    </a:p>
                  </a:txBody>
                  <a:tcPr marL="68580" marR="685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/>
                        <a:t>1</a:t>
                      </a:r>
                      <a:endParaRPr lang="es-MX" sz="1400" b="0" dirty="0"/>
                    </a:p>
                  </a:txBody>
                  <a:tcPr marL="68580" marR="685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/>
                        <a:t>1</a:t>
                      </a:r>
                      <a:endParaRPr lang="es-MX" sz="1400" b="0" dirty="0"/>
                    </a:p>
                  </a:txBody>
                  <a:tcPr marL="68580" marR="685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/>
                        <a:t>1</a:t>
                      </a:r>
                      <a:endParaRPr lang="es-MX" sz="1400" b="0" dirty="0"/>
                    </a:p>
                  </a:txBody>
                  <a:tcPr marL="68580" marR="685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/>
                        <a:t>68</a:t>
                      </a:r>
                      <a:endParaRPr lang="es-MX" sz="1400" b="0" dirty="0"/>
                    </a:p>
                  </a:txBody>
                  <a:tcPr marL="68580" marR="6858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26350" y="260648"/>
            <a:ext cx="594122" cy="1079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7" name="8 Rectángulo"/>
          <p:cNvSpPr>
            <a:spLocks noChangeArrowheads="1"/>
          </p:cNvSpPr>
          <p:nvPr/>
        </p:nvSpPr>
        <p:spPr bwMode="auto">
          <a:xfrm>
            <a:off x="5660302" y="5925160"/>
            <a:ext cx="2304256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MX" sz="1200" dirty="0">
                <a:latin typeface="Calibri" pitchFamily="34" charset="0"/>
              </a:rPr>
              <a:t>FUENTE: PLATAFORMA DE </a:t>
            </a:r>
            <a:r>
              <a:rPr lang="es-MX" sz="1200" dirty="0" smtClean="0">
                <a:latin typeface="Calibri" pitchFamily="34" charset="0"/>
              </a:rPr>
              <a:t>TB</a:t>
            </a:r>
          </a:p>
          <a:p>
            <a:pPr>
              <a:spcBef>
                <a:spcPct val="50000"/>
              </a:spcBef>
            </a:pPr>
            <a:r>
              <a:rPr lang="es-MX" sz="1200" dirty="0" smtClean="0">
                <a:latin typeface="Calibri" pitchFamily="34" charset="0"/>
              </a:rPr>
              <a:t>A LA SEM: 47</a:t>
            </a:r>
            <a:endParaRPr lang="es-MX" dirty="0">
              <a:latin typeface="Calibri" pitchFamily="34" charset="0"/>
            </a:endParaRPr>
          </a:p>
        </p:txBody>
      </p:sp>
      <p:pic>
        <p:nvPicPr>
          <p:cNvPr id="8" name="Picture 2" descr="http://www.coesposlp.gob.mx/imagenes/LogoGobiernoSLP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1512168" cy="881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8817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MX" sz="2800" dirty="0"/>
              <a:t/>
            </a:r>
            <a:br>
              <a:rPr lang="es-MX" sz="2800" dirty="0"/>
            </a:br>
            <a:r>
              <a:rPr lang="es-MX" sz="2800" dirty="0" smtClean="0"/>
              <a:t>    TB POR METODO DE DX</a:t>
            </a:r>
            <a:br>
              <a:rPr lang="es-MX" sz="2800" dirty="0" smtClean="0"/>
            </a:br>
            <a:r>
              <a:rPr lang="es-MX" sz="2800" dirty="0" smtClean="0"/>
              <a:t>2018</a:t>
            </a:r>
            <a:r>
              <a:rPr lang="es-MX" sz="2800" dirty="0"/>
              <a:t/>
            </a:r>
            <a:br>
              <a:rPr lang="es-MX" sz="2800" dirty="0"/>
            </a:br>
            <a:endParaRPr lang="es-MX" sz="2800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07342481"/>
              </p:ext>
            </p:extLst>
          </p:nvPr>
        </p:nvGraphicFramePr>
        <p:xfrm>
          <a:off x="755576" y="2276872"/>
          <a:ext cx="7992889" cy="295438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622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419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164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1579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8012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pPr algn="ctr"/>
                      <a:r>
                        <a:rPr lang="es-MX" sz="1200" b="1" dirty="0" smtClean="0"/>
                        <a:t>UNIDAD    </a:t>
                      </a:r>
                      <a:endParaRPr lang="es-MX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1" dirty="0" smtClean="0"/>
                        <a:t>BACILOSCOPIA</a:t>
                      </a:r>
                      <a:endParaRPr lang="es-MX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1" dirty="0" smtClean="0"/>
                        <a:t>HISTOPATOLOGICO</a:t>
                      </a:r>
                      <a:endParaRPr lang="es-MX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1" dirty="0" smtClean="0"/>
                        <a:t>CLINICO</a:t>
                      </a:r>
                      <a:endParaRPr lang="es-MX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1" dirty="0" smtClean="0"/>
                        <a:t>RADIOLOGICO</a:t>
                      </a:r>
                      <a:endParaRPr lang="es-MX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1" dirty="0" smtClean="0"/>
                        <a:t>OTROS</a:t>
                      </a:r>
                      <a:endParaRPr lang="es-MX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1" dirty="0" smtClean="0"/>
                        <a:t>TOTAL</a:t>
                      </a:r>
                      <a:endParaRPr lang="es-MX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es-MX" sz="1200" b="1" dirty="0" smtClean="0"/>
                        <a:t>SSA</a:t>
                      </a:r>
                      <a:endParaRPr lang="es-MX" sz="1200" b="1" dirty="0"/>
                    </a:p>
                  </a:txBody>
                  <a:tcPr marL="68580" marR="6858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24</a:t>
                      </a:r>
                      <a:endParaRPr lang="es-MX" sz="1200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68580" marR="6858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3</a:t>
                      </a:r>
                      <a:endParaRPr lang="es-MX" sz="1200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68580" marR="6858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200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68580" marR="6858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2</a:t>
                      </a:r>
                      <a:endParaRPr lang="es-MX" sz="1200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68580" marR="6858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200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68580" marR="6858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29</a:t>
                      </a:r>
                      <a:endParaRPr lang="es-MX" sz="1200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68580" marR="6858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es-MX" sz="1200" b="1" dirty="0" smtClean="0"/>
                        <a:t>IMSS</a:t>
                      </a:r>
                      <a:endParaRPr lang="es-MX" sz="1200" b="1" dirty="0"/>
                    </a:p>
                  </a:txBody>
                  <a:tcPr marL="68580" marR="6858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solidFill>
                            <a:schemeClr val="tx1"/>
                          </a:solidFill>
                        </a:rPr>
                        <a:t>22</a:t>
                      </a:r>
                      <a:endParaRPr lang="es-MX" sz="1200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68580" marR="6858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3</a:t>
                      </a:r>
                      <a:endParaRPr lang="es-MX" sz="1200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68580" marR="6858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200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68580" marR="6858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5</a:t>
                      </a:r>
                      <a:endParaRPr lang="es-MX" sz="1200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68580" marR="6858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200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68580" marR="6858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30</a:t>
                      </a:r>
                      <a:endParaRPr lang="es-MX" sz="1200" dirty="0" smtClean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68580" marR="6858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es-MX" sz="1200" b="1" dirty="0" smtClean="0"/>
                        <a:t>ISSSTE</a:t>
                      </a:r>
                      <a:endParaRPr lang="es-MX" sz="1200" b="1" dirty="0"/>
                    </a:p>
                  </a:txBody>
                  <a:tcPr marL="68580" marR="6858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4</a:t>
                      </a:r>
                      <a:endParaRPr lang="es-MX" sz="1200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68580" marR="6858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200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68580" marR="6858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200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68580" marR="6858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200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68580" marR="6858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1</a:t>
                      </a:r>
                      <a:endParaRPr lang="es-MX" sz="1200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68580" marR="6858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5</a:t>
                      </a:r>
                      <a:endParaRPr lang="es-MX" sz="1200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68580" marR="6858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es-MX" sz="1200" b="1" dirty="0" smtClean="0"/>
                        <a:t>PROSPERA</a:t>
                      </a:r>
                      <a:endParaRPr lang="es-MX" sz="1200" b="1" dirty="0"/>
                    </a:p>
                  </a:txBody>
                  <a:tcPr marL="68580" marR="6858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2</a:t>
                      </a:r>
                      <a:endParaRPr lang="es-MX" sz="1200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68580" marR="6858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200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68580" marR="6858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1</a:t>
                      </a:r>
                      <a:endParaRPr lang="es-MX" sz="1200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68580" marR="6858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1</a:t>
                      </a:r>
                      <a:endParaRPr lang="es-MX" sz="1200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68580" marR="6858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200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68580" marR="6858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4</a:t>
                      </a:r>
                      <a:endParaRPr lang="es-MX" sz="1200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68580" marR="6858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8117">
                <a:tc>
                  <a:txBody>
                    <a:bodyPr/>
                    <a:lstStyle/>
                    <a:p>
                      <a:pPr algn="ctr"/>
                      <a:r>
                        <a:rPr lang="es-MX" sz="1200" b="1" dirty="0" smtClean="0"/>
                        <a:t>Total</a:t>
                      </a:r>
                      <a:endParaRPr lang="es-MX" sz="1200" b="1" dirty="0"/>
                    </a:p>
                  </a:txBody>
                  <a:tcPr marL="68580" marR="6858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52</a:t>
                      </a:r>
                      <a:endParaRPr lang="es-MX" sz="1200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68580" marR="6858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6</a:t>
                      </a:r>
                      <a:endParaRPr lang="es-MX" sz="1200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68580" marR="6858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1</a:t>
                      </a:r>
                      <a:endParaRPr lang="es-MX" sz="1200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68580" marR="6858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8</a:t>
                      </a:r>
                      <a:endParaRPr lang="es-MX" sz="1200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68580" marR="6858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1</a:t>
                      </a:r>
                      <a:endParaRPr lang="es-MX" sz="1200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68580" marR="6858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68</a:t>
                      </a:r>
                      <a:endParaRPr lang="es-MX" sz="1200" dirty="0">
                        <a:solidFill>
                          <a:schemeClr val="tx2">
                            <a:lumMod val="10000"/>
                          </a:schemeClr>
                        </a:solidFill>
                      </a:endParaRPr>
                    </a:p>
                  </a:txBody>
                  <a:tcPr marL="68580" marR="6858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26350" y="260648"/>
            <a:ext cx="594122" cy="1079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7" name="8 Rectángulo"/>
          <p:cNvSpPr>
            <a:spLocks noChangeArrowheads="1"/>
          </p:cNvSpPr>
          <p:nvPr/>
        </p:nvSpPr>
        <p:spPr bwMode="auto">
          <a:xfrm>
            <a:off x="4649767" y="6210301"/>
            <a:ext cx="3227952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MX" sz="1200" dirty="0" smtClean="0">
                <a:solidFill>
                  <a:prstClr val="black"/>
                </a:solidFill>
              </a:rPr>
              <a:t>.</a:t>
            </a:r>
            <a:endParaRPr lang="es-MX" dirty="0">
              <a:solidFill>
                <a:prstClr val="black"/>
              </a:solidFill>
            </a:endParaRPr>
          </a:p>
        </p:txBody>
      </p:sp>
      <p:pic>
        <p:nvPicPr>
          <p:cNvPr id="8" name="Picture 2" descr="http://www.coesposlp.gob.mx/imagenes/LogoGobiernoSLP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1512168" cy="881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8 Rectángulo"/>
          <p:cNvSpPr>
            <a:spLocks noChangeArrowheads="1"/>
          </p:cNvSpPr>
          <p:nvPr/>
        </p:nvSpPr>
        <p:spPr bwMode="auto">
          <a:xfrm>
            <a:off x="6228184" y="6072208"/>
            <a:ext cx="216024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MX" sz="1200" dirty="0">
                <a:latin typeface="Calibri" pitchFamily="34" charset="0"/>
              </a:rPr>
              <a:t>FUENTE: PLATAFORMA DE </a:t>
            </a:r>
            <a:r>
              <a:rPr lang="es-MX" sz="1200" dirty="0" smtClean="0">
                <a:latin typeface="Calibri" pitchFamily="34" charset="0"/>
              </a:rPr>
              <a:t>TB</a:t>
            </a:r>
          </a:p>
          <a:p>
            <a:pPr>
              <a:spcBef>
                <a:spcPct val="50000"/>
              </a:spcBef>
            </a:pPr>
            <a:r>
              <a:rPr lang="es-MX" sz="1200" dirty="0" smtClean="0">
                <a:latin typeface="Calibri" pitchFamily="34" charset="0"/>
              </a:rPr>
              <a:t>A LA SEM: 47</a:t>
            </a:r>
            <a:endParaRPr lang="es-MX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4061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9652" y="548680"/>
            <a:ext cx="6172200" cy="1224136"/>
          </a:xfrm>
        </p:spPr>
        <p:txBody>
          <a:bodyPr>
            <a:noAutofit/>
          </a:bodyPr>
          <a:lstStyle/>
          <a:p>
            <a:pPr algn="ctr"/>
            <a:r>
              <a:rPr lang="es-MX" sz="2000" dirty="0"/>
              <a:t>LOGRO/META</a:t>
            </a:r>
            <a:br>
              <a:rPr lang="es-MX" sz="2000" dirty="0"/>
            </a:br>
            <a:r>
              <a:rPr lang="es-MX" sz="2000" dirty="0" smtClean="0"/>
              <a:t>CLASIFICACIONES</a:t>
            </a:r>
            <a:r>
              <a:rPr lang="es-MX" sz="2000" dirty="0"/>
              <a:t/>
            </a:r>
            <a:br>
              <a:rPr lang="es-MX" sz="2000" dirty="0"/>
            </a:br>
            <a:r>
              <a:rPr lang="es-MX" sz="2000" dirty="0" smtClean="0"/>
              <a:t>2018</a:t>
            </a:r>
            <a:endParaRPr lang="es-MX" sz="20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44408" y="260648"/>
            <a:ext cx="594122" cy="1079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aphicFrame>
        <p:nvGraphicFramePr>
          <p:cNvPr id="9" name="8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13274993"/>
              </p:ext>
            </p:extLst>
          </p:nvPr>
        </p:nvGraphicFramePr>
        <p:xfrm>
          <a:off x="539552" y="1916832"/>
          <a:ext cx="8280921" cy="374441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151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667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66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3667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3667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366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667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9816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94753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787606">
                <a:tc>
                  <a:txBody>
                    <a:bodyPr/>
                    <a:lstStyle/>
                    <a:p>
                      <a:pPr algn="ctr"/>
                      <a:r>
                        <a:rPr lang="es-MX" sz="1100" b="1" dirty="0" smtClean="0">
                          <a:latin typeface="Arial" pitchFamily="34" charset="0"/>
                          <a:cs typeface="Arial" pitchFamily="34" charset="0"/>
                        </a:rPr>
                        <a:t>UNIDAD</a:t>
                      </a:r>
                      <a:endParaRPr lang="es-MX" sz="11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b="1" dirty="0" smtClean="0">
                          <a:latin typeface="Arial" pitchFamily="34" charset="0"/>
                          <a:cs typeface="Arial" pitchFamily="34" charset="0"/>
                        </a:rPr>
                        <a:t>CURADO</a:t>
                      </a:r>
                      <a:endParaRPr lang="es-MX" sz="11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b="1" dirty="0" smtClean="0">
                          <a:latin typeface="Arial" pitchFamily="34" charset="0"/>
                          <a:cs typeface="Arial" pitchFamily="34" charset="0"/>
                        </a:rPr>
                        <a:t>CURADO SIN BK</a:t>
                      </a:r>
                      <a:endParaRPr lang="es-MX" sz="11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b="1" dirty="0" smtClean="0">
                          <a:latin typeface="Arial" pitchFamily="34" charset="0"/>
                          <a:cs typeface="Arial" pitchFamily="34" charset="0"/>
                        </a:rPr>
                        <a:t>FRACASO</a:t>
                      </a:r>
                      <a:endParaRPr lang="es-MX" sz="11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b="1" dirty="0" smtClean="0">
                          <a:latin typeface="Arial" pitchFamily="34" charset="0"/>
                          <a:cs typeface="Arial" pitchFamily="34" charset="0"/>
                        </a:rPr>
                        <a:t>DEF X TB</a:t>
                      </a:r>
                      <a:endParaRPr lang="es-MX" sz="11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b="1" dirty="0" smtClean="0">
                          <a:latin typeface="Arial" pitchFamily="34" charset="0"/>
                          <a:cs typeface="Arial" pitchFamily="34" charset="0"/>
                        </a:rPr>
                        <a:t>DEF</a:t>
                      </a:r>
                      <a:r>
                        <a:rPr lang="es-MX" sz="1100" b="1" baseline="0" dirty="0" smtClean="0">
                          <a:latin typeface="Arial" pitchFamily="34" charset="0"/>
                          <a:cs typeface="Arial" pitchFamily="34" charset="0"/>
                        </a:rPr>
                        <a:t> X OTRAS CAUSAS</a:t>
                      </a:r>
                      <a:endParaRPr lang="es-MX" sz="11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b="1" dirty="0" smtClean="0">
                          <a:latin typeface="Arial" pitchFamily="34" charset="0"/>
                          <a:cs typeface="Arial" pitchFamily="34" charset="0"/>
                        </a:rPr>
                        <a:t>ABANDONO</a:t>
                      </a:r>
                      <a:endParaRPr lang="es-MX" sz="11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b="1" dirty="0" smtClean="0">
                          <a:latin typeface="Arial" pitchFamily="34" charset="0"/>
                          <a:cs typeface="Arial" pitchFamily="34" charset="0"/>
                        </a:rPr>
                        <a:t>CONTINUA EN TX</a:t>
                      </a:r>
                      <a:endParaRPr lang="es-MX" sz="11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100" b="1" dirty="0" smtClean="0">
                          <a:latin typeface="Arial" pitchFamily="34" charset="0"/>
                          <a:cs typeface="Arial" pitchFamily="34" charset="0"/>
                        </a:rPr>
                        <a:t>TOTAL</a:t>
                      </a:r>
                      <a:endParaRPr lang="es-MX" sz="11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4616">
                <a:tc>
                  <a:txBody>
                    <a:bodyPr/>
                    <a:lstStyle/>
                    <a:p>
                      <a:pPr algn="ctr"/>
                      <a:endParaRPr lang="es-MX" sz="1100" b="1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r>
                        <a:rPr lang="es-MX" sz="1100" b="1" dirty="0" smtClean="0">
                          <a:latin typeface="Arial" pitchFamily="34" charset="0"/>
                          <a:cs typeface="Arial" pitchFamily="34" charset="0"/>
                        </a:rPr>
                        <a:t>SSA</a:t>
                      </a:r>
                      <a:endParaRPr lang="es-MX" sz="11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lang="es-MX" sz="1600" b="1" dirty="0" smtClean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600" b="1" dirty="0" smtClean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68580" marR="6858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6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s-MX" sz="16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s-MX" sz="16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>
                          <a:latin typeface="Arial" pitchFamily="34" charset="0"/>
                          <a:cs typeface="Arial" pitchFamily="34" charset="0"/>
                        </a:rPr>
                        <a:t>19</a:t>
                      </a:r>
                      <a:endParaRPr lang="es-MX" sz="1600" b="1" dirty="0">
                        <a:solidFill>
                          <a:schemeClr val="tx2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>
                          <a:latin typeface="Arial" pitchFamily="34" charset="0"/>
                          <a:cs typeface="Arial" pitchFamily="34" charset="0"/>
                        </a:rPr>
                        <a:t>29</a:t>
                      </a:r>
                      <a:endParaRPr lang="es-MX" sz="16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21870">
                <a:tc>
                  <a:txBody>
                    <a:bodyPr/>
                    <a:lstStyle/>
                    <a:p>
                      <a:pPr algn="ctr"/>
                      <a:r>
                        <a:rPr lang="es-MX" sz="1100" b="1" dirty="0" smtClean="0">
                          <a:latin typeface="Arial" pitchFamily="34" charset="0"/>
                          <a:cs typeface="Arial" pitchFamily="34" charset="0"/>
                        </a:rPr>
                        <a:t>IMSS</a:t>
                      </a:r>
                      <a:endParaRPr lang="es-MX" sz="11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  <a:endParaRPr lang="es-MX" sz="16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s-MX" sz="16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6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s-MX" sz="16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6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6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>
                          <a:latin typeface="Arial" pitchFamily="34" charset="0"/>
                          <a:cs typeface="Arial" pitchFamily="34" charset="0"/>
                        </a:rPr>
                        <a:t>17</a:t>
                      </a:r>
                      <a:endParaRPr lang="es-MX" sz="16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>
                          <a:latin typeface="Arial" pitchFamily="34" charset="0"/>
                          <a:cs typeface="Arial" pitchFamily="34" charset="0"/>
                        </a:rPr>
                        <a:t>30</a:t>
                      </a:r>
                      <a:endParaRPr lang="es-MX" sz="1600" b="1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2854">
                <a:tc>
                  <a:txBody>
                    <a:bodyPr/>
                    <a:lstStyle/>
                    <a:p>
                      <a:pPr algn="ctr"/>
                      <a:r>
                        <a:rPr lang="es-MX" sz="1100" b="1" dirty="0" smtClean="0">
                          <a:latin typeface="Arial" pitchFamily="34" charset="0"/>
                          <a:cs typeface="Arial" pitchFamily="34" charset="0"/>
                        </a:rPr>
                        <a:t>ISSSTE</a:t>
                      </a:r>
                      <a:endParaRPr lang="es-MX" sz="11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es-MX" sz="16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6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6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es-MX" sz="16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6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6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s-MX" sz="16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es-MX" sz="16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2854">
                <a:tc>
                  <a:txBody>
                    <a:bodyPr/>
                    <a:lstStyle/>
                    <a:p>
                      <a:pPr algn="ctr"/>
                      <a:r>
                        <a:rPr lang="es-MX" sz="1100" b="1" dirty="0" smtClean="0">
                          <a:latin typeface="Arial" pitchFamily="34" charset="0"/>
                          <a:cs typeface="Arial" pitchFamily="34" charset="0"/>
                        </a:rPr>
                        <a:t>PROSPERA</a:t>
                      </a:r>
                      <a:endParaRPr lang="es-MX" sz="11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s-MX" sz="16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6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600" b="1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s-MX" sz="16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s-MX" sz="16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MX" sz="16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s-MX" sz="1600" b="1" dirty="0">
                        <a:solidFill>
                          <a:schemeClr val="tx2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es-MX" sz="16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44616">
                <a:tc>
                  <a:txBody>
                    <a:bodyPr/>
                    <a:lstStyle/>
                    <a:p>
                      <a:pPr algn="ctr"/>
                      <a:endParaRPr lang="es-MX" sz="1100" b="1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r>
                        <a:rPr lang="es-MX" sz="1100" b="1" dirty="0" smtClean="0">
                          <a:latin typeface="Arial" pitchFamily="34" charset="0"/>
                          <a:cs typeface="Arial" pitchFamily="34" charset="0"/>
                        </a:rPr>
                        <a:t>TOTAL</a:t>
                      </a:r>
                      <a:endParaRPr lang="es-MX" sz="11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21</a:t>
                      </a:r>
                    </a:p>
                  </a:txBody>
                  <a:tcPr marL="68580" marR="6858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68580" marR="6858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s-MX" sz="1600" b="1" dirty="0" smtClean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es-MX" sz="16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es-MX" sz="16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s-MX" sz="16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38</a:t>
                      </a:r>
                      <a:endParaRPr lang="es-MX" sz="1600" b="1" dirty="0">
                        <a:solidFill>
                          <a:schemeClr val="tx2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smtClean="0">
                          <a:latin typeface="Arial" pitchFamily="34" charset="0"/>
                          <a:cs typeface="Arial" pitchFamily="34" charset="0"/>
                        </a:rPr>
                        <a:t>68</a:t>
                      </a:r>
                      <a:endParaRPr lang="es-MX" sz="16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8" name="Picture 2" descr="http://www.coesposlp.gob.mx/imagenes/LogoGobiernoSLP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1512168" cy="881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9 Rectángulo"/>
          <p:cNvSpPr>
            <a:spLocks noChangeArrowheads="1"/>
          </p:cNvSpPr>
          <p:nvPr/>
        </p:nvSpPr>
        <p:spPr bwMode="auto">
          <a:xfrm>
            <a:off x="6228184" y="5933302"/>
            <a:ext cx="216024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MX" sz="1200" dirty="0">
                <a:latin typeface="Calibri" pitchFamily="34" charset="0"/>
              </a:rPr>
              <a:t>FUENTE: PLATAFORMA DE </a:t>
            </a:r>
            <a:r>
              <a:rPr lang="es-MX" sz="1200" dirty="0" smtClean="0">
                <a:latin typeface="Calibri" pitchFamily="34" charset="0"/>
              </a:rPr>
              <a:t>TB</a:t>
            </a:r>
          </a:p>
          <a:p>
            <a:pPr>
              <a:spcBef>
                <a:spcPct val="50000"/>
              </a:spcBef>
            </a:pPr>
            <a:r>
              <a:rPr lang="es-MX" sz="1200" dirty="0" smtClean="0">
                <a:latin typeface="Calibri" pitchFamily="34" charset="0"/>
              </a:rPr>
              <a:t>A LA SEM: 47</a:t>
            </a:r>
            <a:endParaRPr lang="es-MX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2581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9652" y="548680"/>
            <a:ext cx="6172200" cy="1224136"/>
          </a:xfrm>
        </p:spPr>
        <p:txBody>
          <a:bodyPr>
            <a:noAutofit/>
          </a:bodyPr>
          <a:lstStyle/>
          <a:p>
            <a:pPr algn="ctr"/>
            <a:r>
              <a:rPr lang="es-MX" sz="2000" dirty="0" smtClean="0"/>
              <a:t>DETECCIONES DE VIH/DM</a:t>
            </a:r>
            <a:r>
              <a:rPr lang="es-MX" sz="2000" dirty="0"/>
              <a:t/>
            </a:r>
            <a:br>
              <a:rPr lang="es-MX" sz="2000" dirty="0"/>
            </a:br>
            <a:r>
              <a:rPr lang="es-MX" sz="2000" dirty="0" smtClean="0"/>
              <a:t>2018</a:t>
            </a:r>
            <a:endParaRPr lang="es-MX" sz="20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16416" y="260648"/>
            <a:ext cx="594122" cy="1079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aphicFrame>
        <p:nvGraphicFramePr>
          <p:cNvPr id="9" name="8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10258954"/>
              </p:ext>
            </p:extLst>
          </p:nvPr>
        </p:nvGraphicFramePr>
        <p:xfrm>
          <a:off x="1087331" y="1886421"/>
          <a:ext cx="7301092" cy="33600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63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4136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5522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19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8192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bg1"/>
                          </a:solidFill>
                        </a:rPr>
                        <a:t>UNIDAD</a:t>
                      </a:r>
                      <a:endParaRPr lang="es-MX" sz="1400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CASOS</a:t>
                      </a:r>
                      <a:endParaRPr lang="es-MX" sz="1400" dirty="0"/>
                    </a:p>
                  </a:txBody>
                  <a:tcPr marL="68580" marR="68580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VIH</a:t>
                      </a:r>
                      <a:endParaRPr lang="es-MX" sz="1400" dirty="0"/>
                    </a:p>
                  </a:txBody>
                  <a:tcPr marL="68580" marR="68580"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s-MX" sz="1400" dirty="0"/>
                    </a:p>
                  </a:txBody>
                  <a:tcPr marL="68580" marR="68580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DM</a:t>
                      </a:r>
                      <a:endParaRPr lang="es-MX" sz="1400" dirty="0"/>
                    </a:p>
                  </a:txBody>
                  <a:tcPr marL="68580" marR="68580"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s-MX" dirty="0"/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s-MX" sz="16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SI</a:t>
                      </a:r>
                      <a:endParaRPr lang="es-MX" sz="1400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solidFill>
                            <a:schemeClr val="tx1"/>
                          </a:solidFill>
                        </a:rPr>
                        <a:t>NO</a:t>
                      </a:r>
                      <a:endParaRPr lang="es-MX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solidFill>
                            <a:schemeClr val="tx1"/>
                          </a:solidFill>
                        </a:rPr>
                        <a:t>Resultado</a:t>
                      </a:r>
                      <a:endParaRPr lang="es-MX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solidFill>
                            <a:schemeClr val="tx1"/>
                          </a:solidFill>
                        </a:rPr>
                        <a:t>SI</a:t>
                      </a:r>
                      <a:endParaRPr lang="es-MX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solidFill>
                            <a:schemeClr val="tx1"/>
                          </a:solidFill>
                        </a:rPr>
                        <a:t>NO</a:t>
                      </a:r>
                      <a:endParaRPr lang="es-MX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solidFill>
                            <a:schemeClr val="tx1"/>
                          </a:solidFill>
                        </a:rPr>
                        <a:t>Resultado</a:t>
                      </a:r>
                      <a:endParaRPr lang="es-MX" sz="1400" b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9987">
                <a:tc>
                  <a:txBody>
                    <a:bodyPr/>
                    <a:lstStyle/>
                    <a:p>
                      <a:endParaRPr lang="es-MX" sz="1400" dirty="0" smtClean="0"/>
                    </a:p>
                    <a:p>
                      <a:r>
                        <a:rPr lang="es-MX" sz="1400" dirty="0" smtClean="0"/>
                        <a:t>SSA</a:t>
                      </a:r>
                      <a:endParaRPr lang="es-MX" sz="1400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29</a:t>
                      </a:r>
                      <a:endParaRPr lang="es-MX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24</a:t>
                      </a:r>
                      <a:endParaRPr lang="es-MX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24</a:t>
                      </a:r>
                      <a:endParaRPr lang="es-MX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19</a:t>
                      </a:r>
                      <a:endParaRPr lang="es-MX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19</a:t>
                      </a:r>
                      <a:endParaRPr lang="es-MX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s-MX" sz="1400" dirty="0" smtClean="0"/>
                    </a:p>
                    <a:p>
                      <a:r>
                        <a:rPr lang="es-MX" sz="1400" dirty="0" smtClean="0"/>
                        <a:t>IMSS</a:t>
                      </a:r>
                      <a:endParaRPr lang="es-MX" sz="1400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30</a:t>
                      </a:r>
                      <a:endParaRPr lang="es-MX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26</a:t>
                      </a:r>
                      <a:endParaRPr lang="es-MX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4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26</a:t>
                      </a:r>
                      <a:endParaRPr lang="es-MX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16</a:t>
                      </a:r>
                      <a:endParaRPr lang="es-MX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s-MX" sz="1400" b="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r>
                        <a:rPr lang="es-MX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16</a:t>
                      </a:r>
                      <a:endParaRPr lang="es-MX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s-MX" sz="1400" dirty="0" smtClean="0"/>
                    </a:p>
                    <a:p>
                      <a:r>
                        <a:rPr lang="es-MX" sz="1400" dirty="0" smtClean="0"/>
                        <a:t>ISSSTE</a:t>
                      </a:r>
                      <a:endParaRPr lang="es-MX" sz="1400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es-MX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es-MX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4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es-MX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es-MX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es-MX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PROSPERA</a:t>
                      </a:r>
                      <a:endParaRPr lang="es-MX" sz="1400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es-MX" sz="14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es-MX" sz="14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es-MX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400" b="1" dirty="0" smtClean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es-MX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61176">
                <a:tc>
                  <a:txBody>
                    <a:bodyPr/>
                    <a:lstStyle/>
                    <a:p>
                      <a:endParaRPr lang="es-MX" sz="1400" dirty="0" smtClean="0"/>
                    </a:p>
                    <a:p>
                      <a:r>
                        <a:rPr lang="es-MX" sz="1400" dirty="0" smtClean="0"/>
                        <a:t>TOTAL</a:t>
                      </a:r>
                      <a:endParaRPr lang="es-MX" sz="1400" dirty="0"/>
                    </a:p>
                  </a:txBody>
                  <a:tcPr marL="68580" marR="6858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latin typeface="Arial" pitchFamily="34" charset="0"/>
                          <a:cs typeface="Arial" pitchFamily="34" charset="0"/>
                        </a:rPr>
                        <a:t>68</a:t>
                      </a: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latin typeface="Arial" pitchFamily="34" charset="0"/>
                          <a:cs typeface="Arial" pitchFamily="34" charset="0"/>
                        </a:rPr>
                        <a:t>59</a:t>
                      </a:r>
                      <a:endParaRPr lang="es-MX" sz="14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4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59</a:t>
                      </a:r>
                      <a:endParaRPr lang="es-MX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41</a:t>
                      </a:r>
                      <a:endParaRPr lang="es-MX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endParaRPr lang="es-MX" sz="14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41</a:t>
                      </a:r>
                      <a:endParaRPr lang="es-MX" sz="1400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8" name="Picture 2" descr="http://www.coesposlp.gob.mx/imagenes/LogoGobiernoSLP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1512168" cy="881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9 Rectángulo"/>
          <p:cNvSpPr>
            <a:spLocks noChangeArrowheads="1"/>
          </p:cNvSpPr>
          <p:nvPr/>
        </p:nvSpPr>
        <p:spPr bwMode="auto">
          <a:xfrm>
            <a:off x="6228184" y="6210301"/>
            <a:ext cx="216024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MX" sz="1200" dirty="0">
                <a:latin typeface="Calibri" pitchFamily="34" charset="0"/>
              </a:rPr>
              <a:t>FUENTE: PLATAFORMA DE </a:t>
            </a:r>
            <a:r>
              <a:rPr lang="es-MX" sz="1200" dirty="0" smtClean="0">
                <a:latin typeface="Calibri" pitchFamily="34" charset="0"/>
              </a:rPr>
              <a:t>TB</a:t>
            </a:r>
          </a:p>
          <a:p>
            <a:pPr>
              <a:spcBef>
                <a:spcPct val="50000"/>
              </a:spcBef>
            </a:pPr>
            <a:r>
              <a:rPr lang="es-MX" sz="1200" dirty="0" smtClean="0">
                <a:latin typeface="Calibri" pitchFamily="34" charset="0"/>
              </a:rPr>
              <a:t>A LA SEM: 47</a:t>
            </a:r>
            <a:endParaRPr lang="es-MX" dirty="0">
              <a:latin typeface="Calibri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3059832" y="6183574"/>
            <a:ext cx="25202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b="1" dirty="0" smtClean="0">
                <a:solidFill>
                  <a:srgbClr val="FF0000"/>
                </a:solidFill>
              </a:rPr>
              <a:t>30 PACIENTES DIABETICOS</a:t>
            </a:r>
            <a:endParaRPr lang="es-MX" sz="11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9556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971600" y="548680"/>
            <a:ext cx="7200900" cy="214122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1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3600" b="1" dirty="0">
                <a:solidFill>
                  <a:srgbClr val="000000"/>
                </a:solidFill>
                <a:latin typeface="+mj-lt"/>
              </a:rPr>
              <a:t>CASOS </a:t>
            </a:r>
            <a:r>
              <a:rPr lang="es-MX" sz="3600" b="1" dirty="0" smtClean="0">
                <a:solidFill>
                  <a:srgbClr val="000000"/>
                </a:solidFill>
                <a:latin typeface="+mj-lt"/>
              </a:rPr>
              <a:t>NUEVOS DE TBP</a:t>
            </a:r>
          </a:p>
          <a:p>
            <a:pPr algn="ctr">
              <a:spcBef>
                <a:spcPts val="1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3600" b="1" dirty="0" smtClean="0">
                <a:solidFill>
                  <a:srgbClr val="000000"/>
                </a:solidFill>
                <a:latin typeface="+mj-lt"/>
              </a:rPr>
              <a:t>2018</a:t>
            </a:r>
            <a:endParaRPr lang="es-MX" sz="3600" b="1" dirty="0">
              <a:solidFill>
                <a:srgbClr val="000000"/>
              </a:solidFill>
              <a:latin typeface="+mj-lt"/>
            </a:endParaRPr>
          </a:p>
          <a:p>
            <a:pPr algn="ctr">
              <a:spcBef>
                <a:spcPts val="1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3600" b="1" dirty="0">
                <a:solidFill>
                  <a:srgbClr val="000000"/>
                </a:solidFill>
                <a:latin typeface="+mj-lt"/>
              </a:rPr>
              <a:t> 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325" y="260648"/>
            <a:ext cx="792163" cy="1079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aphicFrame>
        <p:nvGraphicFramePr>
          <p:cNvPr id="6" name="5 Gráfico"/>
          <p:cNvGraphicFramePr/>
          <p:nvPr>
            <p:extLst>
              <p:ext uri="{D42A27DB-BD31-4B8C-83A1-F6EECF244321}">
                <p14:modId xmlns:p14="http://schemas.microsoft.com/office/powerpoint/2010/main" val="3784011497"/>
              </p:ext>
            </p:extLst>
          </p:nvPr>
        </p:nvGraphicFramePr>
        <p:xfrm>
          <a:off x="217204" y="1412776"/>
          <a:ext cx="5218892" cy="396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5716003"/>
              </p:ext>
            </p:extLst>
          </p:nvPr>
        </p:nvGraphicFramePr>
        <p:xfrm>
          <a:off x="3059832" y="5132536"/>
          <a:ext cx="5832650" cy="1259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65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665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665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6653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6653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smtClean="0"/>
                        <a:t>META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META DICIEMBRE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AVANCE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META</a:t>
                      </a:r>
                      <a:r>
                        <a:rPr lang="es-MX" sz="1400" baseline="0" dirty="0" smtClean="0"/>
                        <a:t> AL COHORTE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AVANCE</a:t>
                      </a:r>
                      <a:endParaRPr lang="es-MX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TBP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104%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52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113%</a:t>
                      </a:r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TB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68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100%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68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109%</a:t>
                      </a:r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7" name="Picture 2" descr="http://www.coesposlp.gob.mx/imagenes/LogoGobiernoSLP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1512168" cy="881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7 Rectángulo"/>
          <p:cNvSpPr>
            <a:spLocks noChangeArrowheads="1"/>
          </p:cNvSpPr>
          <p:nvPr/>
        </p:nvSpPr>
        <p:spPr bwMode="auto">
          <a:xfrm>
            <a:off x="251520" y="6210301"/>
            <a:ext cx="216024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MX" sz="1200" dirty="0">
                <a:latin typeface="Calibri" pitchFamily="34" charset="0"/>
              </a:rPr>
              <a:t>FUENTE: PLATAFORMA DE </a:t>
            </a:r>
            <a:r>
              <a:rPr lang="es-MX" sz="1200" dirty="0" smtClean="0">
                <a:latin typeface="Calibri" pitchFamily="34" charset="0"/>
              </a:rPr>
              <a:t>TB</a:t>
            </a:r>
          </a:p>
          <a:p>
            <a:pPr>
              <a:spcBef>
                <a:spcPct val="50000"/>
              </a:spcBef>
            </a:pPr>
            <a:r>
              <a:rPr lang="es-MX" sz="1200" dirty="0" smtClean="0">
                <a:latin typeface="Calibri" pitchFamily="34" charset="0"/>
              </a:rPr>
              <a:t>A LA SEM: 47</a:t>
            </a:r>
            <a:endParaRPr lang="es-MX" dirty="0">
              <a:latin typeface="Calibri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5902418" y="4653136"/>
            <a:ext cx="27363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 smtClean="0"/>
              <a:t>4.1 Pacientes por mes</a:t>
            </a:r>
            <a:endParaRPr lang="es-MX" sz="1000" dirty="0"/>
          </a:p>
        </p:txBody>
      </p:sp>
    </p:spTree>
    <p:extLst>
      <p:ext uri="{BB962C8B-B14F-4D97-AF65-F5344CB8AC3E}">
        <p14:creationId xmlns:p14="http://schemas.microsoft.com/office/powerpoint/2010/main" val="913241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1000125" y="506224"/>
            <a:ext cx="7200900" cy="114864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1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b="1" dirty="0" smtClean="0">
                <a:solidFill>
                  <a:srgbClr val="000000"/>
                </a:solidFill>
                <a:latin typeface="+mj-lt"/>
              </a:rPr>
              <a:t>BACILOSCOPIAS 2018</a:t>
            </a:r>
            <a:endParaRPr lang="es-MX" sz="2800" b="1" dirty="0">
              <a:solidFill>
                <a:srgbClr val="000000"/>
              </a:solidFill>
              <a:latin typeface="+mj-lt"/>
            </a:endParaRPr>
          </a:p>
          <a:p>
            <a:pPr algn="ctr">
              <a:spcBef>
                <a:spcPts val="1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b="1" dirty="0">
                <a:solidFill>
                  <a:srgbClr val="000000"/>
                </a:solidFill>
                <a:latin typeface="+mj-lt"/>
              </a:rPr>
              <a:t> 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325" y="260648"/>
            <a:ext cx="792163" cy="1079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7" name="Picture 2" descr="http://www.coesposlp.gob.mx/imagenes/LogoGobiernoSLP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1512168" cy="881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7 Gráfico"/>
          <p:cNvGraphicFramePr/>
          <p:nvPr>
            <p:extLst>
              <p:ext uri="{D42A27DB-BD31-4B8C-83A1-F6EECF244321}">
                <p14:modId xmlns:p14="http://schemas.microsoft.com/office/powerpoint/2010/main" val="94581187"/>
              </p:ext>
            </p:extLst>
          </p:nvPr>
        </p:nvGraphicFramePr>
        <p:xfrm>
          <a:off x="1763688" y="1147361"/>
          <a:ext cx="6096000" cy="42424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7 Rectángulo"/>
          <p:cNvSpPr>
            <a:spLocks noChangeArrowheads="1"/>
          </p:cNvSpPr>
          <p:nvPr/>
        </p:nvSpPr>
        <p:spPr bwMode="auto">
          <a:xfrm>
            <a:off x="251520" y="6226507"/>
            <a:ext cx="257638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MX" sz="1200" dirty="0">
                <a:latin typeface="Calibri" pitchFamily="34" charset="0"/>
              </a:rPr>
              <a:t>FUENTE: </a:t>
            </a:r>
            <a:r>
              <a:rPr lang="es-MX" sz="1200" dirty="0" smtClean="0">
                <a:latin typeface="Calibri" pitchFamily="34" charset="0"/>
              </a:rPr>
              <a:t>INFORME DE LABORATORIO</a:t>
            </a:r>
            <a:endParaRPr lang="es-MX" dirty="0">
              <a:latin typeface="Calibri" pitchFamily="34" charset="0"/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7516184"/>
              </p:ext>
            </p:extLst>
          </p:nvPr>
        </p:nvGraphicFramePr>
        <p:xfrm>
          <a:off x="4067943" y="5721047"/>
          <a:ext cx="4454820" cy="82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09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909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096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9096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909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Meta</a:t>
                      </a:r>
                      <a:r>
                        <a:rPr lang="es-MX" sz="1200" baseline="0" dirty="0" smtClean="0"/>
                        <a:t> anual</a:t>
                      </a:r>
                      <a:endParaRPr lang="es-MX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Avance anual</a:t>
                      </a:r>
                      <a:endParaRPr lang="es-MX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Meta al mes</a:t>
                      </a:r>
                      <a:endParaRPr lang="es-MX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Logro mes</a:t>
                      </a:r>
                      <a:endParaRPr lang="es-MX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Avance</a:t>
                      </a:r>
                      <a:endParaRPr lang="es-MX" sz="1200" dirty="0"/>
                    </a:p>
                    <a:p>
                      <a:pPr algn="ctr"/>
                      <a:r>
                        <a:rPr lang="es-MX" sz="1200" dirty="0" smtClean="0"/>
                        <a:t>marzo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1497</a:t>
                      </a:r>
                      <a:endParaRPr lang="es-MX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56.1%</a:t>
                      </a:r>
                      <a:endParaRPr lang="es-MX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1375</a:t>
                      </a:r>
                      <a:endParaRPr lang="es-MX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841</a:t>
                      </a:r>
                      <a:endParaRPr lang="es-MX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61.1%</a:t>
                      </a:r>
                      <a:endParaRPr lang="es-MX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1" name="7 Rectángulo"/>
          <p:cNvSpPr>
            <a:spLocks noChangeArrowheads="1"/>
          </p:cNvSpPr>
          <p:nvPr/>
        </p:nvSpPr>
        <p:spPr bwMode="auto">
          <a:xfrm>
            <a:off x="6660232" y="5389820"/>
            <a:ext cx="136815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MX" sz="1200" dirty="0" smtClean="0">
                <a:latin typeface="Calibri" pitchFamily="34" charset="0"/>
              </a:rPr>
              <a:t>Meta mensual:125</a:t>
            </a:r>
            <a:endParaRPr lang="es-MX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3241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1000125" y="506224"/>
            <a:ext cx="7200900" cy="114864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1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b="1" dirty="0" smtClean="0">
                <a:solidFill>
                  <a:srgbClr val="000000"/>
                </a:solidFill>
                <a:latin typeface="+mj-lt"/>
              </a:rPr>
              <a:t>BACILOSCOPIAS 2017</a:t>
            </a:r>
            <a:endParaRPr lang="es-MX" sz="2800" b="1" dirty="0">
              <a:solidFill>
                <a:srgbClr val="000000"/>
              </a:solidFill>
              <a:latin typeface="+mj-lt"/>
            </a:endParaRPr>
          </a:p>
          <a:p>
            <a:pPr algn="ctr">
              <a:spcBef>
                <a:spcPts val="1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b="1" dirty="0">
                <a:solidFill>
                  <a:srgbClr val="000000"/>
                </a:solidFill>
                <a:latin typeface="+mj-lt"/>
              </a:rPr>
              <a:t> 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72325" y="260648"/>
            <a:ext cx="792163" cy="1079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7" name="Picture 2" descr="http://www.coesposlp.gob.mx/imagenes/LogoGobiernoSLP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1512168" cy="881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7 Gráfico"/>
          <p:cNvGraphicFramePr/>
          <p:nvPr>
            <p:extLst>
              <p:ext uri="{D42A27DB-BD31-4B8C-83A1-F6EECF244321}">
                <p14:modId xmlns:p14="http://schemas.microsoft.com/office/powerpoint/2010/main" val="122224897"/>
              </p:ext>
            </p:extLst>
          </p:nvPr>
        </p:nvGraphicFramePr>
        <p:xfrm>
          <a:off x="1785918" y="1285859"/>
          <a:ext cx="6096000" cy="42424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7 Rectángulo"/>
          <p:cNvSpPr>
            <a:spLocks noChangeArrowheads="1"/>
          </p:cNvSpPr>
          <p:nvPr/>
        </p:nvSpPr>
        <p:spPr bwMode="auto">
          <a:xfrm>
            <a:off x="251520" y="6226507"/>
            <a:ext cx="257638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MX" sz="1200" dirty="0">
                <a:latin typeface="Calibri" pitchFamily="34" charset="0"/>
              </a:rPr>
              <a:t>FUENTE: </a:t>
            </a:r>
            <a:r>
              <a:rPr lang="es-MX" sz="1200" dirty="0" smtClean="0">
                <a:latin typeface="Calibri" pitchFamily="34" charset="0"/>
              </a:rPr>
              <a:t>INFORME DE LABORATORIO</a:t>
            </a:r>
            <a:endParaRPr lang="es-MX" dirty="0">
              <a:latin typeface="Calibri" pitchFamily="34" charset="0"/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9081052"/>
              </p:ext>
            </p:extLst>
          </p:nvPr>
        </p:nvGraphicFramePr>
        <p:xfrm>
          <a:off x="6266849" y="5721047"/>
          <a:ext cx="2255912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79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279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Avance anual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Avance</a:t>
                      </a:r>
                    </a:p>
                    <a:p>
                      <a:r>
                        <a:rPr lang="es-MX" dirty="0" smtClean="0"/>
                        <a:t>Nov</a:t>
                      </a:r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47.1%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48.8%</a:t>
                      </a:r>
                      <a:endParaRPr lang="es-MX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1" name="7 Rectángulo"/>
          <p:cNvSpPr>
            <a:spLocks noChangeArrowheads="1"/>
          </p:cNvSpPr>
          <p:nvPr/>
        </p:nvSpPr>
        <p:spPr bwMode="auto">
          <a:xfrm>
            <a:off x="6660232" y="5389820"/>
            <a:ext cx="136815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MX" sz="1200" dirty="0" smtClean="0">
                <a:latin typeface="Calibri" pitchFamily="34" charset="0"/>
              </a:rPr>
              <a:t>Meta mensual:117</a:t>
            </a:r>
            <a:endParaRPr lang="es-MX" dirty="0">
              <a:latin typeface="Calibri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7092280" y="3140968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b="1" dirty="0" smtClean="0"/>
              <a:t>658</a:t>
            </a:r>
            <a:endParaRPr lang="es-MX" sz="1400" b="1" dirty="0"/>
          </a:p>
        </p:txBody>
      </p:sp>
    </p:spTree>
    <p:extLst>
      <p:ext uri="{BB962C8B-B14F-4D97-AF65-F5344CB8AC3E}">
        <p14:creationId xmlns:p14="http://schemas.microsoft.com/office/powerpoint/2010/main" val="3086840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rencia">
  <a:themeElements>
    <a:clrScheme name="Personalizado 2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Módulo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228456</TotalTime>
  <Words>836</Words>
  <Application>Microsoft Office PowerPoint</Application>
  <PresentationFormat>Presentación en pantalla (4:3)</PresentationFormat>
  <Paragraphs>502</Paragraphs>
  <Slides>22</Slides>
  <Notes>5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22</vt:i4>
      </vt:variant>
    </vt:vector>
  </HeadingPairs>
  <TitlesOfParts>
    <vt:vector size="32" baseType="lpstr">
      <vt:lpstr>Arial</vt:lpstr>
      <vt:lpstr>Calibri</vt:lpstr>
      <vt:lpstr>Candara</vt:lpstr>
      <vt:lpstr>Corbel</vt:lpstr>
      <vt:lpstr>Times New Roman</vt:lpstr>
      <vt:lpstr>Verdana</vt:lpstr>
      <vt:lpstr>Wingdings 2</vt:lpstr>
      <vt:lpstr>Wingdings 3</vt:lpstr>
      <vt:lpstr>Concurrencia</vt:lpstr>
      <vt:lpstr>Tema de Office</vt:lpstr>
      <vt:lpstr>Presentación de PowerPoint</vt:lpstr>
      <vt:lpstr> COMPARATIVO </vt:lpstr>
      <vt:lpstr> CASOS DETECTADOS Noviembre 2018 </vt:lpstr>
      <vt:lpstr>     TB POR METODO DE DX 2018 </vt:lpstr>
      <vt:lpstr>LOGRO/META CLASIFICACIONES 2018</vt:lpstr>
      <vt:lpstr>DETECCIONES DE VIH/DM 2018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 CASOS POR GRUPO DE EDAD Y SEXO  2018</vt:lpstr>
      <vt:lpstr> ESTUDIO DE CONTACTOS 2018</vt:lpstr>
      <vt:lpstr>ENFERMEDADES CONCOMITANTES  2018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ENFERMEDADES PREVENIBLES POR VACUNACION</dc:title>
  <dc:creator>CAROLINA</dc:creator>
  <cp:lastModifiedBy>Janai</cp:lastModifiedBy>
  <cp:revision>845</cp:revision>
  <cp:lastPrinted>2013-09-12T12:55:51Z</cp:lastPrinted>
  <dcterms:created xsi:type="dcterms:W3CDTF">2010-10-04T12:48:55Z</dcterms:created>
  <dcterms:modified xsi:type="dcterms:W3CDTF">2018-12-11T15:03:53Z</dcterms:modified>
</cp:coreProperties>
</file>